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54" r:id="rId2"/>
    <p:sldId id="353" r:id="rId3"/>
    <p:sldId id="352" r:id="rId4"/>
    <p:sldId id="356" r:id="rId5"/>
    <p:sldId id="357" r:id="rId6"/>
    <p:sldId id="363" r:id="rId7"/>
    <p:sldId id="362" r:id="rId8"/>
    <p:sldId id="365" r:id="rId9"/>
    <p:sldId id="364" r:id="rId10"/>
    <p:sldId id="360" r:id="rId11"/>
    <p:sldId id="366" r:id="rId12"/>
    <p:sldId id="359" r:id="rId13"/>
    <p:sldId id="361" r:id="rId14"/>
    <p:sldId id="367" r:id="rId15"/>
    <p:sldId id="368" r:id="rId16"/>
    <p:sldId id="369" r:id="rId17"/>
    <p:sldId id="370" r:id="rId18"/>
    <p:sldId id="373" r:id="rId19"/>
    <p:sldId id="372" r:id="rId20"/>
    <p:sldId id="371" r:id="rId21"/>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a:srgbClr val="FF0000"/>
    <a:srgbClr val="0000FF"/>
    <a:srgbClr val="0000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571" autoAdjust="0"/>
  </p:normalViewPr>
  <p:slideViewPr>
    <p:cSldViewPr>
      <p:cViewPr varScale="1">
        <p:scale>
          <a:sx n="56" d="100"/>
          <a:sy n="56" d="100"/>
        </p:scale>
        <p:origin x="-3120" y="-84"/>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5655" tIns="47828" rIns="95655" bIns="47828"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3508"/>
          </a:xfrm>
          <a:prstGeom prst="rect">
            <a:avLst/>
          </a:prstGeom>
        </p:spPr>
        <p:txBody>
          <a:bodyPr vert="horz" lIns="95655" tIns="47828" rIns="95655" bIns="47828" rtlCol="0"/>
          <a:lstStyle>
            <a:lvl1pPr algn="r">
              <a:defRPr sz="1300"/>
            </a:lvl1pPr>
          </a:lstStyle>
          <a:p>
            <a:fld id="{43056014-6F2B-48AB-AEF4-1D7FED91FB20}" type="datetimeFigureOut">
              <a:rPr lang="de-DE" smtClean="0"/>
              <a:t>17.10.2015</a:t>
            </a:fld>
            <a:endParaRPr lang="de-DE"/>
          </a:p>
        </p:txBody>
      </p:sp>
      <p:sp>
        <p:nvSpPr>
          <p:cNvPr id="4" name="Fußzeilenplatzhalter 3"/>
          <p:cNvSpPr>
            <a:spLocks noGrp="1"/>
          </p:cNvSpPr>
          <p:nvPr>
            <p:ph type="ftr" sz="quarter" idx="2"/>
          </p:nvPr>
        </p:nvSpPr>
        <p:spPr>
          <a:xfrm>
            <a:off x="0" y="9721107"/>
            <a:ext cx="3076363" cy="513507"/>
          </a:xfrm>
          <a:prstGeom prst="rect">
            <a:avLst/>
          </a:prstGeom>
        </p:spPr>
        <p:txBody>
          <a:bodyPr vert="horz" lIns="95655" tIns="47828" rIns="95655" bIns="47828"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7"/>
            <a:ext cx="3076363" cy="513507"/>
          </a:xfrm>
          <a:prstGeom prst="rect">
            <a:avLst/>
          </a:prstGeom>
        </p:spPr>
        <p:txBody>
          <a:bodyPr vert="horz" lIns="95655" tIns="47828" rIns="95655" bIns="47828" rtlCol="0" anchor="b"/>
          <a:lstStyle>
            <a:lvl1pPr algn="r">
              <a:defRPr sz="1300"/>
            </a:lvl1pPr>
          </a:lstStyle>
          <a:p>
            <a:fld id="{D199D38F-A7E6-45B9-A01B-202BB9D084AE}" type="slidenum">
              <a:rPr lang="de-DE" smtClean="0"/>
              <a:t>‹Nr.›</a:t>
            </a:fld>
            <a:endParaRPr lang="de-DE"/>
          </a:p>
        </p:txBody>
      </p:sp>
    </p:spTree>
    <p:extLst>
      <p:ext uri="{BB962C8B-B14F-4D97-AF65-F5344CB8AC3E}">
        <p14:creationId xmlns:p14="http://schemas.microsoft.com/office/powerpoint/2010/main" val="3251883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5655" tIns="47828" rIns="95655" bIns="47828"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5655" tIns="47828" rIns="95655" bIns="47828" rtlCol="0"/>
          <a:lstStyle>
            <a:lvl1pPr algn="r">
              <a:defRPr sz="1300"/>
            </a:lvl1pPr>
          </a:lstStyle>
          <a:p>
            <a:fld id="{D001D9FB-6E2B-4284-9E0E-12D334829FD4}" type="datetimeFigureOut">
              <a:rPr lang="de-DE" smtClean="0"/>
              <a:t>17.10.2015</a:t>
            </a:fld>
            <a:endParaRPr lang="de-DE"/>
          </a:p>
        </p:txBody>
      </p:sp>
      <p:sp>
        <p:nvSpPr>
          <p:cNvPr id="4" name="Folienbildplatzhalter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5655" tIns="47828" rIns="95655" bIns="47828"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5655" tIns="47828" rIns="95655" bIns="47828"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5655" tIns="47828" rIns="95655" bIns="47828"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5655" tIns="47828" rIns="95655" bIns="47828" rtlCol="0" anchor="b"/>
          <a:lstStyle>
            <a:lvl1pPr algn="r">
              <a:defRPr sz="1300"/>
            </a:lvl1pPr>
          </a:lstStyle>
          <a:p>
            <a:fld id="{8D2B9372-69BC-427A-9321-6506EC8D7F43}" type="slidenum">
              <a:rPr lang="de-DE" smtClean="0"/>
              <a:t>‹Nr.›</a:t>
            </a:fld>
            <a:endParaRPr lang="de-DE"/>
          </a:p>
        </p:txBody>
      </p:sp>
    </p:spTree>
    <p:extLst>
      <p:ext uri="{BB962C8B-B14F-4D97-AF65-F5344CB8AC3E}">
        <p14:creationId xmlns:p14="http://schemas.microsoft.com/office/powerpoint/2010/main" val="3541119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500" b="1" dirty="0"/>
              <a:t>Wir sind Teilnehmer am EMAS-Stammtisch, der sich einmal im Monat trifft. Heute starten wir mit einer ersten Vortragsreihe.</a:t>
            </a:r>
          </a:p>
          <a:p>
            <a:endParaRPr lang="de-DE" sz="1500" b="1" dirty="0"/>
          </a:p>
          <a:p>
            <a:pPr marL="298923" indent="-298923">
              <a:buFont typeface="Arial" panose="020B0604020202020204" pitchFamily="34" charset="0"/>
              <a:buChar char="•"/>
            </a:pPr>
            <a:r>
              <a:rPr lang="de-DE" sz="1500" dirty="0"/>
              <a:t>Beim Stammtisch haben wir beschlossen, eine Vortragsreihe zu begründen. Ein- oder zweimal während des Schuljahres wollen wir mit Zweierteams in alle Klassen gehen und jeweils einen kurzen Vortrag halten. </a:t>
            </a:r>
            <a:endParaRPr lang="de-DE" sz="1500" dirty="0" smtClean="0"/>
          </a:p>
          <a:p>
            <a:pPr marL="298923" indent="-298923">
              <a:buFont typeface="Arial" panose="020B0604020202020204" pitchFamily="34" charset="0"/>
              <a:buChar char="•"/>
            </a:pPr>
            <a:endParaRPr lang="de-DE" sz="1500" dirty="0"/>
          </a:p>
          <a:p>
            <a:pPr marL="298923" indent="-298923">
              <a:buFont typeface="Arial" panose="020B0604020202020204" pitchFamily="34" charset="0"/>
              <a:buChar char="•"/>
            </a:pPr>
            <a:r>
              <a:rPr lang="de-DE" sz="1500" dirty="0"/>
              <a:t>Dabei wollen wir Euch darüber informieren, was an der Schule gerade läuft und welche Probleme und Ideen uns beschäftigen</a:t>
            </a:r>
            <a:r>
              <a:rPr lang="de-DE" sz="1500" dirty="0" smtClean="0"/>
              <a:t>. Und wir möchten Euch</a:t>
            </a:r>
            <a:r>
              <a:rPr lang="de-DE" sz="1500" baseline="0" dirty="0" smtClean="0"/>
              <a:t> einen Einblick in interessante Themen geben.</a:t>
            </a:r>
            <a:r>
              <a:rPr lang="de-DE" sz="1500" dirty="0" smtClean="0"/>
              <a:t> </a:t>
            </a:r>
          </a:p>
          <a:p>
            <a:pPr marL="298923" indent="-298923">
              <a:buFont typeface="Arial" panose="020B0604020202020204" pitchFamily="34" charset="0"/>
              <a:buChar char="•"/>
            </a:pPr>
            <a:endParaRPr lang="de-DE" sz="1500" dirty="0"/>
          </a:p>
          <a:p>
            <a:pPr marL="298923" indent="-298923">
              <a:buFont typeface="Arial" panose="020B0604020202020204" pitchFamily="34" charset="0"/>
              <a:buChar char="•"/>
            </a:pPr>
            <a:r>
              <a:rPr lang="de-DE" sz="1500" dirty="0"/>
              <a:t>Außerdem soll von Interesse sein, was die Umwelt AG gerade macht. Schließlich werden wir versuchen, Euch durch die eine oder andere Information aus dem Umweltbereich zum Nachdenken anzuregen.</a:t>
            </a:r>
          </a:p>
        </p:txBody>
      </p:sp>
      <p:sp>
        <p:nvSpPr>
          <p:cNvPr id="4" name="Foliennummernplatzhalter 3"/>
          <p:cNvSpPr>
            <a:spLocks noGrp="1"/>
          </p:cNvSpPr>
          <p:nvPr>
            <p:ph type="sldNum" sz="quarter" idx="10"/>
          </p:nvPr>
        </p:nvSpPr>
        <p:spPr/>
        <p:txBody>
          <a:bodyPr/>
          <a:lstStyle/>
          <a:p>
            <a:fld id="{8D2B9372-69BC-427A-9321-6506EC8D7F43}" type="slidenum">
              <a:rPr lang="de-DE" smtClean="0"/>
              <a:t>1</a:t>
            </a:fld>
            <a:endParaRPr lang="de-DE"/>
          </a:p>
        </p:txBody>
      </p:sp>
    </p:spTree>
    <p:extLst>
      <p:ext uri="{BB962C8B-B14F-4D97-AF65-F5344CB8AC3E}">
        <p14:creationId xmlns:p14="http://schemas.microsoft.com/office/powerpoint/2010/main" val="2637017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b="1" dirty="0"/>
              <a:t>Herstellung von hochwertigem Frischfaserpapier</a:t>
            </a:r>
          </a:p>
          <a:p>
            <a:endParaRPr lang="de-DE" sz="1300" b="1" dirty="0"/>
          </a:p>
          <a:p>
            <a:r>
              <a:rPr lang="de-DE" sz="1300" dirty="0"/>
              <a:t>Zellstoff für hochwertiges Schreibpapier und Bücher entsteht, wenn man Holzschnitzel mit Wasser und Schwefelsalz ca. 4 Stunden unter hohem Druck bei 160° C kocht. In dem dann chemisch gereinigten Faserbrei sind so gut wie keine Holzreste mehr. In Skandinavien arbeiten viele </a:t>
            </a:r>
            <a:r>
              <a:rPr lang="de-DE" sz="1300" dirty="0" err="1"/>
              <a:t>Zellstoffabriken</a:t>
            </a:r>
            <a:r>
              <a:rPr lang="de-DE" sz="1300" dirty="0"/>
              <a:t> mit einer schwefligen Lauge, die die Umgebung mit dem Gestank fauler Eier malträtiert. Am Elbufer bei Stendal sollen derartige Gerüche innerhalb einer geplanten Fabrik bleiben. Norwegische und deutsche Konzerne stellen dort seit dem Jahr 2000 Zellstoff herstellen. Um Flüsse, Seen und Meere nicht übermäßig zu vergiften, dampfen solche Werke das Kochwasser ein und gewinnen so wenigstens die Chemikalien zu 95 % zurück.</a:t>
            </a:r>
          </a:p>
          <a:p>
            <a:endParaRPr lang="de-DE" sz="1300" dirty="0"/>
          </a:p>
          <a:p>
            <a:endParaRPr lang="de-DE" sz="1300" b="1" dirty="0"/>
          </a:p>
          <a:p>
            <a:endParaRPr lang="de-DE" b="1" baseline="0" dirty="0" smtClean="0"/>
          </a:p>
        </p:txBody>
      </p:sp>
      <p:sp>
        <p:nvSpPr>
          <p:cNvPr id="4" name="Foliennummernplatzhalter 3"/>
          <p:cNvSpPr>
            <a:spLocks noGrp="1"/>
          </p:cNvSpPr>
          <p:nvPr>
            <p:ph type="sldNum" sz="quarter" idx="10"/>
          </p:nvPr>
        </p:nvSpPr>
        <p:spPr/>
        <p:txBody>
          <a:bodyPr/>
          <a:lstStyle/>
          <a:p>
            <a:fld id="{8D2B9372-69BC-427A-9321-6506EC8D7F43}" type="slidenum">
              <a:rPr lang="de-DE" smtClean="0"/>
              <a:t>10</a:t>
            </a:fld>
            <a:endParaRPr lang="de-DE"/>
          </a:p>
        </p:txBody>
      </p:sp>
    </p:spTree>
    <p:extLst>
      <p:ext uri="{BB962C8B-B14F-4D97-AF65-F5344CB8AC3E}">
        <p14:creationId xmlns:p14="http://schemas.microsoft.com/office/powerpoint/2010/main" val="263701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b="1" dirty="0"/>
              <a:t>Energieaufwendiger Holzschliff</a:t>
            </a:r>
          </a:p>
          <a:p>
            <a:endParaRPr lang="de-DE" sz="1300" b="1" dirty="0"/>
          </a:p>
          <a:p>
            <a:r>
              <a:rPr lang="de-DE" sz="1300" dirty="0"/>
              <a:t>Das Diagramm zeigt, wie für Papier einfacher Qualität entrindete Bäume in „Hackschnitzel“ zerkleinert werden, auf Schleifsteine gepresst und die herausgerissenen Holzfasern mit Wasser vermischt werden. Manche Holzstoff-Fabriken behandeln die </a:t>
            </a:r>
            <a:r>
              <a:rPr lang="de-DE" sz="1300" dirty="0" err="1"/>
              <a:t>zerschnitzelten</a:t>
            </a:r>
            <a:r>
              <a:rPr lang="de-DE" sz="1300" dirty="0"/>
              <a:t> Bäume mit Schwefelsalz, um das Papier zu festigen. Schließlich wird aus diesem sogenannten „Holzschliff“ Papier hergestellt. </a:t>
            </a:r>
          </a:p>
          <a:p>
            <a:endParaRPr lang="de-DE" sz="1300" dirty="0"/>
          </a:p>
          <a:p>
            <a:r>
              <a:rPr lang="de-DE" sz="1300" dirty="0"/>
              <a:t>Die mechanischen „Holzschliff“-Maschinen verbrauchen große Mengen Energie. Das dabei anfallende Abwasser enthält nicht genug Chemikalien für eine lukrative Rückgewinnung, aber ausreichend Gifte, um Fische zu gefährden.</a:t>
            </a:r>
          </a:p>
        </p:txBody>
      </p:sp>
      <p:sp>
        <p:nvSpPr>
          <p:cNvPr id="4" name="Foliennummernplatzhalter 3"/>
          <p:cNvSpPr>
            <a:spLocks noGrp="1"/>
          </p:cNvSpPr>
          <p:nvPr>
            <p:ph type="sldNum" sz="quarter" idx="10"/>
          </p:nvPr>
        </p:nvSpPr>
        <p:spPr/>
        <p:txBody>
          <a:bodyPr/>
          <a:lstStyle/>
          <a:p>
            <a:fld id="{8D2B9372-69BC-427A-9321-6506EC8D7F43}" type="slidenum">
              <a:rPr lang="de-DE" smtClean="0"/>
              <a:t>11</a:t>
            </a:fld>
            <a:endParaRPr lang="de-DE"/>
          </a:p>
        </p:txBody>
      </p:sp>
    </p:spTree>
    <p:extLst>
      <p:ext uri="{BB962C8B-B14F-4D97-AF65-F5344CB8AC3E}">
        <p14:creationId xmlns:p14="http://schemas.microsoft.com/office/powerpoint/2010/main" val="763277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baseline="0" dirty="0" smtClean="0"/>
              <a:t>Recyclingpapier wird aus Altpapier anstelle von Holz </a:t>
            </a:r>
            <a:r>
              <a:rPr lang="de-DE" b="1" baseline="0" dirty="0" smtClean="0"/>
              <a:t>hergestellt</a:t>
            </a:r>
            <a:endParaRPr lang="de-DE" b="1" baseline="0" dirty="0" smtClean="0"/>
          </a:p>
          <a:p>
            <a:r>
              <a:rPr lang="de-DE" sz="1300" dirty="0"/>
              <a:t>Die Wiege des Recycling-Papiers steht in Göttingen, wo ein Jura-Professor schon </a:t>
            </a:r>
            <a:r>
              <a:rPr lang="de-DE" sz="1300" b="1" dirty="0"/>
              <a:t>1774(!)</a:t>
            </a:r>
            <a:r>
              <a:rPr lang="de-DE" sz="1300" dirty="0"/>
              <a:t> neues Schreibpapier aus alten Büchern herstellte. Nur: sauber und reißfest war es leider nicht. </a:t>
            </a:r>
          </a:p>
          <a:p>
            <a:endParaRPr lang="de-DE" sz="1300" dirty="0"/>
          </a:p>
          <a:p>
            <a:r>
              <a:rPr lang="de-DE" sz="1300" b="1" dirty="0"/>
              <a:t>Hier nun der </a:t>
            </a:r>
            <a:r>
              <a:rPr lang="de-DE" sz="1300" b="1" dirty="0" smtClean="0"/>
              <a:t>Herstellungsprozess</a:t>
            </a:r>
            <a:endParaRPr lang="de-DE" b="0" baseline="0" dirty="0" smtClean="0"/>
          </a:p>
          <a:p>
            <a:pPr marL="179354" indent="-179354">
              <a:buFont typeface="Arial" panose="020B0604020202020204" pitchFamily="34" charset="0"/>
              <a:buChar char="•"/>
            </a:pPr>
            <a:r>
              <a:rPr lang="de-DE" b="0" baseline="0" dirty="0" smtClean="0"/>
              <a:t>Man gibt eine Mischung aus Wasser und verschiedenen Chemikalien zum Altpapier, damit die Holzfasern freigesetzt werden. </a:t>
            </a:r>
            <a:r>
              <a:rPr lang="de-DE" sz="1300" dirty="0"/>
              <a:t>Das jeweilige Gemisch wird auf einem Sieb entwässert, zu einem Faserteppich verbunden und nach dem Entwässern getrocknet und gewalzt. </a:t>
            </a:r>
            <a:endParaRPr lang="de-DE" b="0" baseline="0" dirty="0" smtClean="0"/>
          </a:p>
          <a:p>
            <a:pPr marL="179354" indent="-179354">
              <a:buFont typeface="Arial" panose="020B0604020202020204" pitchFamily="34" charset="0"/>
              <a:buChar char="•"/>
            </a:pPr>
            <a:r>
              <a:rPr lang="de-DE" sz="1300" dirty="0"/>
              <a:t>Aber bevor die bis zu 60 Kilometer langen Papierbahnen auf Edelstahlwalzen gewickelt werden, kommen oft Kunststoffleime und optische Aufheller hinzu, um es tintenfest und leuchtend weiß zu machen. </a:t>
            </a:r>
            <a:r>
              <a:rPr lang="de-DE" b="0" baseline="0" dirty="0" smtClean="0"/>
              <a:t>Das ist das sogenannte „De-</a:t>
            </a:r>
            <a:r>
              <a:rPr lang="de-DE" b="0" baseline="0" dirty="0" err="1" smtClean="0"/>
              <a:t>Inking</a:t>
            </a:r>
            <a:r>
              <a:rPr lang="de-DE" b="0" baseline="0" dirty="0" smtClean="0"/>
              <a:t>“.</a:t>
            </a:r>
            <a:r>
              <a:rPr lang="de-DE" sz="1300" dirty="0"/>
              <a:t> Das belastet natürlich dann doch wieder zusätzlich Kläranlagen und die Natur mit unnötigen Chemikalien.</a:t>
            </a:r>
            <a:endParaRPr lang="de-DE" b="0" baseline="0" dirty="0" smtClean="0"/>
          </a:p>
          <a:p>
            <a:pPr marL="179354" indent="-179354">
              <a:buFont typeface="Arial" panose="020B0604020202020204" pitchFamily="34" charset="0"/>
              <a:buChar char="•"/>
            </a:pPr>
            <a:r>
              <a:rPr lang="de-DE" b="0" baseline="0" dirty="0" smtClean="0"/>
              <a:t>Recyclingpapier wird derzeit vor allem als Zeitungspapier und für Verpackungen </a:t>
            </a:r>
            <a:r>
              <a:rPr lang="de-DE" b="0" baseline="0" dirty="0" smtClean="0"/>
              <a:t>verwendet.</a:t>
            </a:r>
          </a:p>
          <a:p>
            <a:pPr marL="179354" indent="-179354">
              <a:buFont typeface="Arial" panose="020B0604020202020204" pitchFamily="34" charset="0"/>
              <a:buChar char="•"/>
            </a:pPr>
            <a:r>
              <a:rPr lang="de-DE" sz="1300" dirty="0" smtClean="0"/>
              <a:t>Das </a:t>
            </a:r>
            <a:r>
              <a:rPr lang="de-DE" sz="1300" dirty="0"/>
              <a:t>Altpapier kann nicht unendlich oft wiederverwertet werden. Aber etwa 5 oder 6 Mal werden Papierfasern </a:t>
            </a:r>
            <a:r>
              <a:rPr lang="de-DE" sz="1300" dirty="0" smtClean="0"/>
              <a:t>immerhin recycelt</a:t>
            </a:r>
            <a:r>
              <a:rPr lang="de-DE" sz="1300" dirty="0"/>
              <a:t>. Eine große Ersparnis, wenn man bedenkt, dass 11,5 Millionen Schüler zur Schule gehen und jedes Jahr ca. 200 Millionen Schulhefte kaufen. Also mach dir Gedanken, wenn mal wieder ein Heft voll ist und du das nächste anschaffen musst.</a:t>
            </a:r>
          </a:p>
          <a:p>
            <a:pPr marL="179354" indent="-179354">
              <a:buFont typeface="Arial" panose="020B0604020202020204" pitchFamily="34" charset="0"/>
              <a:buChar char="•"/>
            </a:pPr>
            <a:endParaRPr lang="de-DE" b="0" baseline="0" dirty="0" smtClean="0"/>
          </a:p>
        </p:txBody>
      </p:sp>
      <p:sp>
        <p:nvSpPr>
          <p:cNvPr id="4" name="Foliennummernplatzhalter 3"/>
          <p:cNvSpPr>
            <a:spLocks noGrp="1"/>
          </p:cNvSpPr>
          <p:nvPr>
            <p:ph type="sldNum" sz="quarter" idx="10"/>
          </p:nvPr>
        </p:nvSpPr>
        <p:spPr/>
        <p:txBody>
          <a:bodyPr/>
          <a:lstStyle/>
          <a:p>
            <a:fld id="{8D2B9372-69BC-427A-9321-6506EC8D7F43}" type="slidenum">
              <a:rPr lang="de-DE" smtClean="0"/>
              <a:t>12</a:t>
            </a:fld>
            <a:endParaRPr lang="de-DE"/>
          </a:p>
        </p:txBody>
      </p:sp>
    </p:spTree>
    <p:extLst>
      <p:ext uri="{BB962C8B-B14F-4D97-AF65-F5344CB8AC3E}">
        <p14:creationId xmlns:p14="http://schemas.microsoft.com/office/powerpoint/2010/main" val="2637017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b="1" dirty="0"/>
              <a:t>Nun zur Ökobilanz</a:t>
            </a:r>
            <a:endParaRPr lang="de-DE" sz="1300" dirty="0"/>
          </a:p>
          <a:p>
            <a:endParaRPr lang="de-DE" sz="1300" dirty="0"/>
          </a:p>
          <a:p>
            <a:r>
              <a:rPr lang="de-DE" sz="1300" dirty="0"/>
              <a:t>Die Ökobilanz sagt aus, wie viel Ressourcen bei der Produktion von Papier benötigt werden. Und da ergibt sich dann ein sehr, sehr unterschiedliches Bild, wie verschwenderisch oder sparsam welche Herstellungsmethode ist.</a:t>
            </a:r>
          </a:p>
          <a:p>
            <a:endParaRPr lang="de-DE" sz="1300" dirty="0"/>
          </a:p>
          <a:p>
            <a:r>
              <a:rPr lang="de-DE" sz="1300" dirty="0"/>
              <a:t>Die Tabelle zeigt die Bilanz für 1kg Papier, das entspricht etwa 200 Blatt Papier oder 25 DINA 4 Schulheften:</a:t>
            </a:r>
          </a:p>
          <a:p>
            <a:pPr marL="179354" indent="-179354">
              <a:buFont typeface="Arial" panose="020B0604020202020204" pitchFamily="34" charset="0"/>
              <a:buChar char="•"/>
            </a:pPr>
            <a:r>
              <a:rPr lang="de-DE" sz="1300" dirty="0"/>
              <a:t>Die Zahlen zeigen, dass man bei Recyclingpapier aus Altpapier natürlich keine Bäume gefällt werden. Das hilft der Klimastabilisierung, weil Regenwälder ja Wasserspeicher sind und damit die Wolkenbildung erheblich beeinflussen. Außerdem sind Bäume ja quasi „die Lunge“ der Erde, indem sie bei der Photosynthese mit Hilfe von Wasser und Kohlenstoffdioxid Sauerstoff produzieren.</a:t>
            </a:r>
          </a:p>
          <a:p>
            <a:pPr marL="179354" indent="-179354">
              <a:buFont typeface="Arial" panose="020B0604020202020204" pitchFamily="34" charset="0"/>
              <a:buChar char="•"/>
            </a:pPr>
            <a:r>
              <a:rPr lang="de-DE" sz="1300" dirty="0"/>
              <a:t>Außerdem benötigt man bei der Produktion von Recyclingpapier nur ein Fünfzigstel = 2% der Wassermenge wie bei Frischfaserpapier.</a:t>
            </a:r>
          </a:p>
          <a:p>
            <a:pPr marL="179354" indent="-179354">
              <a:buFont typeface="Arial" panose="020B0604020202020204" pitchFamily="34" charset="0"/>
              <a:buChar char="•"/>
            </a:pPr>
            <a:r>
              <a:rPr lang="de-DE" sz="1300" dirty="0"/>
              <a:t>Energietisch kann man mit Recyclingpapier 75% Energie einsparen.</a:t>
            </a:r>
          </a:p>
          <a:p>
            <a:pPr marL="179354" indent="-179354">
              <a:buFont typeface="Arial" panose="020B0604020202020204" pitchFamily="34" charset="0"/>
              <a:buChar char="•"/>
            </a:pPr>
            <a:r>
              <a:rPr lang="de-DE" sz="1300" dirty="0"/>
              <a:t>Schließlich wird durch die Holzreste aus der Zellstoffproduktion Wasser verschmutzt und muss geklärt werden. Bei der Produktion von Recyclingpapier sind das aber nur etwa 5% der Abwassermenge, die bei normalem Papier anfällt.</a:t>
            </a:r>
          </a:p>
          <a:p>
            <a:pPr marL="179354" indent="-179354">
              <a:buFont typeface="Arial" panose="020B0604020202020204" pitchFamily="34" charset="0"/>
              <a:buChar char="•"/>
            </a:pPr>
            <a:endParaRPr lang="de-DE" sz="1300" b="1" dirty="0"/>
          </a:p>
        </p:txBody>
      </p:sp>
      <p:sp>
        <p:nvSpPr>
          <p:cNvPr id="4" name="Foliennummernplatzhalter 3"/>
          <p:cNvSpPr>
            <a:spLocks noGrp="1"/>
          </p:cNvSpPr>
          <p:nvPr>
            <p:ph type="sldNum" sz="quarter" idx="10"/>
          </p:nvPr>
        </p:nvSpPr>
        <p:spPr/>
        <p:txBody>
          <a:bodyPr/>
          <a:lstStyle/>
          <a:p>
            <a:fld id="{8D2B9372-69BC-427A-9321-6506EC8D7F43}" type="slidenum">
              <a:rPr lang="de-DE" smtClean="0"/>
              <a:t>13</a:t>
            </a:fld>
            <a:endParaRPr lang="de-DE"/>
          </a:p>
        </p:txBody>
      </p:sp>
    </p:spTree>
    <p:extLst>
      <p:ext uri="{BB962C8B-B14F-4D97-AF65-F5344CB8AC3E}">
        <p14:creationId xmlns:p14="http://schemas.microsoft.com/office/powerpoint/2010/main" val="2637017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b="1" dirty="0"/>
              <a:t>Problem „Bleichen“</a:t>
            </a:r>
            <a:endParaRPr lang="de-DE" sz="1300" dirty="0"/>
          </a:p>
          <a:p>
            <a:endParaRPr lang="de-DE" sz="1300" dirty="0"/>
          </a:p>
          <a:p>
            <a:pPr marL="179354" indent="-179354">
              <a:buFont typeface="Arial" panose="020B0604020202020204" pitchFamily="34" charset="0"/>
              <a:buChar char="•"/>
            </a:pPr>
            <a:r>
              <a:rPr lang="de-DE" sz="1300" dirty="0"/>
              <a:t>Zellstoff und Holzstoff sind eigentlich braun und werden deshalb gebleicht. Wenn dabei Chlor oder Chlorverbindungen benutzt werden, gelangen Teile davon in das Abwasser, denn Kläranlagen können diese Stoffe nicht vollständig ausfiltern. Eine mittelgroße Zellstofffabrik kann die Umwelt täglich mit bis zu 80 Tonnen Chlorverbindungen vergiften, die Krebs erzeugen oder das Erbgut verändern können. Sie schwächen die Leber und das Immunsystem von Fischen und vermindern ihre Fortpflanzung</a:t>
            </a:r>
            <a:r>
              <a:rPr lang="de-DE" sz="1300" dirty="0" smtClean="0"/>
              <a:t>.</a:t>
            </a:r>
          </a:p>
          <a:p>
            <a:pPr marL="179354" indent="-179354">
              <a:buFont typeface="Arial" panose="020B0604020202020204" pitchFamily="34" charset="0"/>
              <a:buChar char="•"/>
            </a:pPr>
            <a:endParaRPr lang="de-DE" sz="1300" dirty="0"/>
          </a:p>
          <a:p>
            <a:pPr marL="179354" indent="-179354">
              <a:buFont typeface="Arial" panose="020B0604020202020204" pitchFamily="34" charset="0"/>
              <a:buChar char="•"/>
            </a:pPr>
            <a:r>
              <a:rPr lang="de-DE" sz="1300" dirty="0"/>
              <a:t>Zu Beginn der 1990er Jahre sind viele </a:t>
            </a:r>
            <a:r>
              <a:rPr lang="de-DE" sz="1300" dirty="0" err="1"/>
              <a:t>Zellstoffabriken</a:t>
            </a:r>
            <a:r>
              <a:rPr lang="de-DE" sz="1300" dirty="0"/>
              <a:t> auf Bleiche mit Sauerstoff, Ozon oder Wasserstoffperoxid umgestiegen und verringerten so die Chlorgifte in Flüssen und Meeren. Bei „chlorfrei gebleichtem“ Papier ist jedoch Skepsis am Platze, denn es ist durchaus möglich, dass zwar kein reines Chlor verwandt wurde, wohl aber Chlorverbindungen. Vorschriften für chlorfreie </a:t>
            </a:r>
            <a:r>
              <a:rPr lang="de-DE" sz="1300" dirty="0" err="1"/>
              <a:t>Bleichung</a:t>
            </a:r>
            <a:r>
              <a:rPr lang="de-DE" sz="1300" dirty="0"/>
              <a:t> und ein geschütztes Kennzeichen gibt es nicht. </a:t>
            </a:r>
            <a:endParaRPr lang="de-DE" sz="1300" dirty="0" smtClean="0"/>
          </a:p>
          <a:p>
            <a:pPr marL="179354" indent="-179354">
              <a:buFont typeface="Arial" panose="020B0604020202020204" pitchFamily="34" charset="0"/>
              <a:buChar char="•"/>
            </a:pPr>
            <a:endParaRPr lang="de-DE" sz="1300" dirty="0"/>
          </a:p>
        </p:txBody>
      </p:sp>
      <p:sp>
        <p:nvSpPr>
          <p:cNvPr id="4" name="Foliennummernplatzhalter 3"/>
          <p:cNvSpPr>
            <a:spLocks noGrp="1"/>
          </p:cNvSpPr>
          <p:nvPr>
            <p:ph type="sldNum" sz="quarter" idx="10"/>
          </p:nvPr>
        </p:nvSpPr>
        <p:spPr/>
        <p:txBody>
          <a:bodyPr/>
          <a:lstStyle/>
          <a:p>
            <a:fld id="{8D2B9372-69BC-427A-9321-6506EC8D7F43}" type="slidenum">
              <a:rPr lang="de-DE" smtClean="0"/>
              <a:t>14</a:t>
            </a:fld>
            <a:endParaRPr lang="de-DE"/>
          </a:p>
        </p:txBody>
      </p:sp>
    </p:spTree>
    <p:extLst>
      <p:ext uri="{BB962C8B-B14F-4D97-AF65-F5344CB8AC3E}">
        <p14:creationId xmlns:p14="http://schemas.microsoft.com/office/powerpoint/2010/main" val="164167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b="1" dirty="0"/>
              <a:t>BLAUER ENGEL – Was ist davon zu halten?</a:t>
            </a:r>
          </a:p>
          <a:p>
            <a:endParaRPr lang="de-DE" sz="1300" dirty="0"/>
          </a:p>
          <a:p>
            <a:r>
              <a:rPr lang="de-DE" sz="1300" b="1" dirty="0">
                <a:solidFill>
                  <a:srgbClr val="FF0000"/>
                </a:solidFill>
              </a:rPr>
              <a:t>Der blaue Engel garantiert kein reines Öko-Gewissen!</a:t>
            </a:r>
          </a:p>
          <a:p>
            <a:endParaRPr lang="de-DE" sz="1300" b="1" dirty="0">
              <a:solidFill>
                <a:srgbClr val="FF0000"/>
              </a:solidFill>
            </a:endParaRPr>
          </a:p>
          <a:p>
            <a:pPr marL="179354" indent="-179354">
              <a:buFont typeface="Arial" panose="020B0604020202020204" pitchFamily="34" charset="0"/>
              <a:buChar char="•"/>
            </a:pPr>
            <a:r>
              <a:rPr lang="de-DE" sz="1300" dirty="0"/>
              <a:t>Selbst das blaue Umweltzeichen garantiert nicht die weitest gehende Schonung der Umwelt. Hygienepapiere für Küche und Bad, Schreibpapiere und Kartons mit diesem Zeichen enthalten zwar ausschließlich Altpapier. Auch müssen dabei schwer verwertbare Altpapiere aus Haushaltssammlungen verwendet werden und Chlor ist als Bleichmittel verboten.</a:t>
            </a:r>
          </a:p>
          <a:p>
            <a:pPr marL="179354" indent="-179354">
              <a:buFont typeface="Arial" panose="020B0604020202020204" pitchFamily="34" charset="0"/>
              <a:buChar char="•"/>
            </a:pPr>
            <a:r>
              <a:rPr lang="de-DE" sz="1300" b="1" dirty="0"/>
              <a:t>ABER: </a:t>
            </a:r>
            <a:r>
              <a:rPr lang="de-DE" sz="1300" dirty="0"/>
              <a:t>Diese Papiere können von Druckfarben befreit sein („de-</a:t>
            </a:r>
            <a:r>
              <a:rPr lang="de-DE" sz="1300" dirty="0" err="1"/>
              <a:t>inkt</a:t>
            </a:r>
            <a:r>
              <a:rPr lang="de-DE" sz="1300" dirty="0"/>
              <a:t>“), um es aufzuhellen. Bei diesem Waschvorgang gehen von jeder Tonne Altpapier mehrere Zentner als Abfall verloren. Die Befürworter des Entfärbens argumentieren, das helle Recyclingpapier würde von mehr Menschen gekauft und fördere damit den Umweltschutz. </a:t>
            </a:r>
            <a:endParaRPr lang="de-DE" sz="1300" dirty="0" smtClean="0"/>
          </a:p>
          <a:p>
            <a:pPr marL="179354" indent="-179354">
              <a:buFont typeface="Arial" panose="020B0604020202020204" pitchFamily="34" charset="0"/>
              <a:buChar char="•"/>
            </a:pPr>
            <a:endParaRPr lang="de-DE" sz="1300" dirty="0"/>
          </a:p>
          <a:p>
            <a:r>
              <a:rPr lang="de-DE" sz="1300" b="1" dirty="0"/>
              <a:t>Wie hell </a:t>
            </a:r>
            <a:r>
              <a:rPr lang="de-DE" sz="1300" b="1" dirty="0" err="1"/>
              <a:t>muß</a:t>
            </a:r>
            <a:r>
              <a:rPr lang="de-DE" sz="1300" b="1" dirty="0"/>
              <a:t> Papier sein?</a:t>
            </a:r>
          </a:p>
          <a:p>
            <a:r>
              <a:rPr lang="de-DE" sz="1300" dirty="0"/>
              <a:t>Die Mehrheit greift lieber zu weißem Papier. Eine Werbekampagne für chlorfrei gebleichte Hefte und Blöcke nutzte diese ästhetische Vorliebe aus </a:t>
            </a:r>
            <a:r>
              <a:rPr lang="de-DE" sz="1300" dirty="0" smtClean="0"/>
              <a:t>und eroberte </a:t>
            </a:r>
            <a:r>
              <a:rPr lang="de-DE" sz="1300" dirty="0"/>
              <a:t>dem zwar chlorfreien aber nach wie vor wald- und wasserschädigenden Papier einen großen Marktanteil. </a:t>
            </a:r>
            <a:r>
              <a:rPr lang="de-DE" sz="1300" dirty="0" smtClean="0"/>
              <a:t>Besonders </a:t>
            </a:r>
            <a:r>
              <a:rPr lang="de-DE" sz="1300" dirty="0"/>
              <a:t>Schüler ließen das Papier mit der grauen Farbe links liegen, als die weißen chlorfreien Papiere ihren Siegeszug durch die Klassenzimmer antraten. </a:t>
            </a:r>
          </a:p>
        </p:txBody>
      </p:sp>
      <p:sp>
        <p:nvSpPr>
          <p:cNvPr id="4" name="Foliennummernplatzhalter 3"/>
          <p:cNvSpPr>
            <a:spLocks noGrp="1"/>
          </p:cNvSpPr>
          <p:nvPr>
            <p:ph type="sldNum" sz="quarter" idx="10"/>
          </p:nvPr>
        </p:nvSpPr>
        <p:spPr/>
        <p:txBody>
          <a:bodyPr/>
          <a:lstStyle/>
          <a:p>
            <a:fld id="{8D2B9372-69BC-427A-9321-6506EC8D7F43}" type="slidenum">
              <a:rPr lang="de-DE" smtClean="0"/>
              <a:t>15</a:t>
            </a:fld>
            <a:endParaRPr lang="de-DE"/>
          </a:p>
        </p:txBody>
      </p:sp>
    </p:spTree>
    <p:extLst>
      <p:ext uri="{BB962C8B-B14F-4D97-AF65-F5344CB8AC3E}">
        <p14:creationId xmlns:p14="http://schemas.microsoft.com/office/powerpoint/2010/main" val="1696711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500" b="1" dirty="0"/>
              <a:t>Qualitätskriterien für Umweltschutzpapier</a:t>
            </a:r>
          </a:p>
          <a:p>
            <a:pPr defTabSz="956554">
              <a:defRPr/>
            </a:pPr>
            <a:r>
              <a:rPr lang="de-DE" sz="1500" smtClean="0"/>
              <a:t>Vor </a:t>
            </a:r>
            <a:r>
              <a:rPr lang="de-DE" sz="1500" dirty="0"/>
              <a:t>25 Jahren schrieben Öko-Aktivisten ihre Notizen erstmals auf Umweltschutzpapier. Kleine Unternehmen aus der Alternativbewegung hatten es auf den Markt gebracht. Die heute existierenden Betriebe und die Papierhändler, die sich einem konsequenten Umweltschutz verpflichtet und haben deshalb für Papier mit ihren Zeichen umweltschonende Herstellungskriterien festgelegt. Die von der Arbeitsgemeinschaft für Umweltschutzpapier (Argus) erarbeiteten Anforderungen gehen weit über das einfache Recyceln von Altpapier hinaus: Sie begrenzen den Wasser- und Energieverbrauch und verzichten auf unnötige chemische Reinigungsprozesse.</a:t>
            </a:r>
          </a:p>
          <a:p>
            <a:endParaRPr lang="de-DE" sz="1500" b="1" dirty="0"/>
          </a:p>
          <a:p>
            <a:pPr marL="179354" indent="-179354">
              <a:buFont typeface="Arial" panose="020B0604020202020204" pitchFamily="34" charset="0"/>
              <a:buChar char="•"/>
            </a:pPr>
            <a:r>
              <a:rPr lang="de-DE" sz="1300" dirty="0"/>
              <a:t>Das Papier ist zu 100 % aus Altpapier</a:t>
            </a:r>
          </a:p>
          <a:p>
            <a:pPr marL="179354" indent="-179354">
              <a:buFont typeface="Arial" panose="020B0604020202020204" pitchFamily="34" charset="0"/>
              <a:buChar char="•"/>
            </a:pPr>
            <a:r>
              <a:rPr lang="de-DE" sz="1300" dirty="0"/>
              <a:t>Das Papier ist nicht entfärbt, also kein „De-</a:t>
            </a:r>
            <a:r>
              <a:rPr lang="de-DE" sz="1300" dirty="0" err="1"/>
              <a:t>Inking</a:t>
            </a:r>
            <a:r>
              <a:rPr lang="de-DE" sz="1300" dirty="0"/>
              <a:t>“, Bleichen oder Färben</a:t>
            </a:r>
          </a:p>
          <a:p>
            <a:pPr marL="179354" indent="-179354">
              <a:buFont typeface="Arial" panose="020B0604020202020204" pitchFamily="34" charset="0"/>
              <a:buChar char="•"/>
            </a:pPr>
            <a:r>
              <a:rPr lang="de-DE" sz="1300" dirty="0"/>
              <a:t>Das Papier ist mit Naturharzen und Kartoffelstärke, nicht mit Kunstoffen geleimt</a:t>
            </a:r>
          </a:p>
          <a:p>
            <a:pPr marL="179354" indent="-179354">
              <a:buFont typeface="Arial" panose="020B0604020202020204" pitchFamily="34" charset="0"/>
              <a:buChar char="•"/>
            </a:pPr>
            <a:r>
              <a:rPr lang="de-DE" sz="1300" dirty="0"/>
              <a:t>Es werden höchstens 10 Liter Wasser pro Kilo Fertigpapier verbraucht</a:t>
            </a:r>
          </a:p>
          <a:p>
            <a:pPr marL="179354" indent="-179354">
              <a:buFont typeface="Arial" panose="020B0604020202020204" pitchFamily="34" charset="0"/>
              <a:buChar char="•"/>
            </a:pPr>
            <a:r>
              <a:rPr lang="de-DE" sz="1300" dirty="0"/>
              <a:t>Es findet eine biologische Klärung des Abwassers statt</a:t>
            </a:r>
          </a:p>
          <a:p>
            <a:pPr marL="179354" indent="-179354">
              <a:buFont typeface="Arial" panose="020B0604020202020204" pitchFamily="34" charset="0"/>
              <a:buChar char="•"/>
            </a:pPr>
            <a:r>
              <a:rPr lang="de-DE" sz="1300" dirty="0"/>
              <a:t>Die Produktion ist energiesparend nach Stand der Technik</a:t>
            </a:r>
            <a:endParaRPr lang="de-DE" dirty="0"/>
          </a:p>
        </p:txBody>
      </p:sp>
      <p:sp>
        <p:nvSpPr>
          <p:cNvPr id="4" name="Foliennummernplatzhalter 3"/>
          <p:cNvSpPr>
            <a:spLocks noGrp="1"/>
          </p:cNvSpPr>
          <p:nvPr>
            <p:ph type="sldNum" sz="quarter" idx="10"/>
          </p:nvPr>
        </p:nvSpPr>
        <p:spPr/>
        <p:txBody>
          <a:bodyPr/>
          <a:lstStyle/>
          <a:p>
            <a:fld id="{8D2B9372-69BC-427A-9321-6506EC8D7F43}" type="slidenum">
              <a:rPr lang="de-DE" smtClean="0"/>
              <a:t>16</a:t>
            </a:fld>
            <a:endParaRPr lang="de-DE"/>
          </a:p>
        </p:txBody>
      </p:sp>
    </p:spTree>
    <p:extLst>
      <p:ext uri="{BB962C8B-B14F-4D97-AF65-F5344CB8AC3E}">
        <p14:creationId xmlns:p14="http://schemas.microsoft.com/office/powerpoint/2010/main" val="605783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Wir nutzen an unserer Schule seit 2015 Recyclingpapier – ein Fortschritt</a:t>
            </a:r>
            <a:r>
              <a:rPr lang="de-DE" b="0" dirty="0" smtClean="0"/>
              <a:t> … wie Ihr erkennt aber noch verbesserungsfähig</a:t>
            </a:r>
            <a:r>
              <a:rPr lang="de-DE" b="0" dirty="0" smtClean="0"/>
              <a:t>!</a:t>
            </a:r>
          </a:p>
          <a:p>
            <a:endParaRPr lang="de-DE" b="0" dirty="0" smtClean="0"/>
          </a:p>
          <a:p>
            <a:r>
              <a:rPr lang="de-DE" b="0" dirty="0" smtClean="0"/>
              <a:t>Das KLIPRIMA-Papier</a:t>
            </a:r>
            <a:r>
              <a:rPr lang="de-DE" b="0" baseline="0" dirty="0" smtClean="0"/>
              <a:t> ist nur aus 80% Altpapier, es ist gebleicht – ABER der Hersteller greift immerhin auf Wasserkraft-Energie zurück und nicht auf Atomstrom oder Steinkohle-Kraft.</a:t>
            </a:r>
          </a:p>
          <a:p>
            <a:endParaRPr lang="de-DE" dirty="0"/>
          </a:p>
        </p:txBody>
      </p:sp>
      <p:sp>
        <p:nvSpPr>
          <p:cNvPr id="4" name="Foliennummernplatzhalter 3"/>
          <p:cNvSpPr>
            <a:spLocks noGrp="1"/>
          </p:cNvSpPr>
          <p:nvPr>
            <p:ph type="sldNum" sz="quarter" idx="10"/>
          </p:nvPr>
        </p:nvSpPr>
        <p:spPr/>
        <p:txBody>
          <a:bodyPr/>
          <a:lstStyle/>
          <a:p>
            <a:fld id="{8D2B9372-69BC-427A-9321-6506EC8D7F43}" type="slidenum">
              <a:rPr lang="de-DE" smtClean="0"/>
              <a:t>17</a:t>
            </a:fld>
            <a:endParaRPr lang="de-DE"/>
          </a:p>
        </p:txBody>
      </p:sp>
    </p:spTree>
    <p:extLst>
      <p:ext uri="{BB962C8B-B14F-4D97-AF65-F5344CB8AC3E}">
        <p14:creationId xmlns:p14="http://schemas.microsoft.com/office/powerpoint/2010/main" val="3043461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könne wir tun?</a:t>
            </a:r>
            <a:r>
              <a:rPr lang="de-DE" baseline="0" dirty="0" smtClean="0"/>
              <a:t> Hier steht es!</a:t>
            </a:r>
            <a:endParaRPr lang="de-DE" dirty="0"/>
          </a:p>
        </p:txBody>
      </p:sp>
      <p:sp>
        <p:nvSpPr>
          <p:cNvPr id="4" name="Foliennummernplatzhalter 3"/>
          <p:cNvSpPr>
            <a:spLocks noGrp="1"/>
          </p:cNvSpPr>
          <p:nvPr>
            <p:ph type="sldNum" sz="quarter" idx="10"/>
          </p:nvPr>
        </p:nvSpPr>
        <p:spPr/>
        <p:txBody>
          <a:bodyPr/>
          <a:lstStyle/>
          <a:p>
            <a:fld id="{8D2B9372-69BC-427A-9321-6506EC8D7F43}" type="slidenum">
              <a:rPr lang="de-DE" smtClean="0"/>
              <a:t>18</a:t>
            </a:fld>
            <a:endParaRPr lang="de-DE"/>
          </a:p>
        </p:txBody>
      </p:sp>
    </p:spTree>
    <p:extLst>
      <p:ext uri="{BB962C8B-B14F-4D97-AF65-F5344CB8AC3E}">
        <p14:creationId xmlns:p14="http://schemas.microsoft.com/office/powerpoint/2010/main" val="3043461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Unsere Informationen haben wir aus einer</a:t>
            </a:r>
            <a:r>
              <a:rPr lang="de-DE" baseline="0" dirty="0" smtClean="0"/>
              <a:t> Broschüre des Umweltbundesamtes und aus einem Artikel der Zeitschrift „</a:t>
            </a:r>
            <a:r>
              <a:rPr lang="de-DE" baseline="0" smtClean="0"/>
              <a:t>Schrot und Korn“.</a:t>
            </a:r>
            <a:endParaRPr lang="de-DE" dirty="0"/>
          </a:p>
        </p:txBody>
      </p:sp>
      <p:sp>
        <p:nvSpPr>
          <p:cNvPr id="4" name="Foliennummernplatzhalter 3"/>
          <p:cNvSpPr>
            <a:spLocks noGrp="1"/>
          </p:cNvSpPr>
          <p:nvPr>
            <p:ph type="sldNum" sz="quarter" idx="10"/>
          </p:nvPr>
        </p:nvSpPr>
        <p:spPr/>
        <p:txBody>
          <a:bodyPr/>
          <a:lstStyle/>
          <a:p>
            <a:fld id="{8D2B9372-69BC-427A-9321-6506EC8D7F43}" type="slidenum">
              <a:rPr lang="de-DE" smtClean="0"/>
              <a:t>19</a:t>
            </a:fld>
            <a:endParaRPr lang="de-DE"/>
          </a:p>
        </p:txBody>
      </p:sp>
    </p:spTree>
    <p:extLst>
      <p:ext uri="{BB962C8B-B14F-4D97-AF65-F5344CB8AC3E}">
        <p14:creationId xmlns:p14="http://schemas.microsoft.com/office/powerpoint/2010/main" val="341152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Über zwei Jahre hat sich unsere Schule von 2012 bis 2014 auf die EMAS-Registrierung vorbereitet. Was ist das?</a:t>
            </a:r>
          </a:p>
          <a:p>
            <a:endParaRPr lang="de-DE" b="1" dirty="0" smtClean="0"/>
          </a:p>
          <a:p>
            <a:pPr marL="179354" indent="-179354">
              <a:buFont typeface="Arial" panose="020B0604020202020204" pitchFamily="34" charset="0"/>
              <a:buChar char="•"/>
            </a:pPr>
            <a:r>
              <a:rPr lang="de-DE" b="1" dirty="0" smtClean="0">
                <a:solidFill>
                  <a:srgbClr val="FF0000"/>
                </a:solidFill>
              </a:rPr>
              <a:t>Dabei geht es um ein Energiemanagementsystem, das wir an unserer Schule längerfristig betreiben</a:t>
            </a:r>
            <a:r>
              <a:rPr lang="de-DE" b="1" baseline="0" dirty="0" smtClean="0">
                <a:solidFill>
                  <a:srgbClr val="FF0000"/>
                </a:solidFill>
              </a:rPr>
              <a:t> wollen. </a:t>
            </a:r>
          </a:p>
          <a:p>
            <a:pPr marL="657631" lvl="1" indent="-179354">
              <a:buFont typeface="Wingdings" panose="05000000000000000000" pitchFamily="2" charset="2"/>
              <a:buChar char="Ø"/>
            </a:pPr>
            <a:r>
              <a:rPr lang="de-DE" baseline="0" dirty="0" smtClean="0"/>
              <a:t>Dazu werden die Zahlen und Daten zum Verbrauch von Wasser, Strom und Wärme erfasst. Darum kümmern sich derzeit zwei Siebtklässler. </a:t>
            </a:r>
          </a:p>
          <a:p>
            <a:pPr marL="657631" lvl="1" indent="-179354">
              <a:buFont typeface="Wingdings" panose="05000000000000000000" pitchFamily="2" charset="2"/>
              <a:buChar char="Ø"/>
            </a:pPr>
            <a:r>
              <a:rPr lang="de-DE" baseline="0" dirty="0" smtClean="0"/>
              <a:t>Außerdem werden die Müllmengen und der Papierverbrauch kontrolliert.</a:t>
            </a:r>
          </a:p>
          <a:p>
            <a:pPr marL="657631" lvl="1" indent="-179354">
              <a:buFont typeface="Wingdings" panose="05000000000000000000" pitchFamily="2" charset="2"/>
              <a:buChar char="Ø"/>
            </a:pPr>
            <a:r>
              <a:rPr lang="de-DE" baseline="0" dirty="0" smtClean="0"/>
              <a:t>Es werden immer wieder neu Überlegungen angestellt, wie man Ressourcen, als natürliche Vorräte, schonen </a:t>
            </a:r>
            <a:r>
              <a:rPr lang="de-DE" baseline="0" dirty="0" smtClean="0"/>
              <a:t>kann.</a:t>
            </a:r>
          </a:p>
          <a:p>
            <a:pPr marL="657631" lvl="1" indent="-179354">
              <a:buFont typeface="Wingdings" panose="05000000000000000000" pitchFamily="2" charset="2"/>
              <a:buChar char="Ø"/>
            </a:pPr>
            <a:endParaRPr lang="de-DE" b="1" baseline="0" dirty="0" smtClean="0"/>
          </a:p>
          <a:p>
            <a:pPr marL="179354" indent="-179354">
              <a:buFont typeface="Arial" panose="020B0604020202020204" pitchFamily="34" charset="0"/>
              <a:buChar char="•"/>
            </a:pPr>
            <a:r>
              <a:rPr lang="de-DE" b="1" baseline="0" dirty="0" smtClean="0"/>
              <a:t>Die vielen Fotos auf dieser Folie zeigen, dass wir bunt und vielfältig an das Thema drangehen.</a:t>
            </a:r>
          </a:p>
          <a:p>
            <a:pPr marL="179354" indent="-179354">
              <a:buFont typeface="Arial" panose="020B0604020202020204" pitchFamily="34" charset="0"/>
              <a:buChar char="•"/>
            </a:pPr>
            <a:endParaRPr lang="de-DE" b="1" baseline="0" dirty="0" smtClean="0"/>
          </a:p>
          <a:p>
            <a:pPr marL="179354" indent="-179354">
              <a:buFont typeface="Arial" panose="020B0604020202020204" pitchFamily="34" charset="0"/>
              <a:buChar char="•"/>
            </a:pPr>
            <a:r>
              <a:rPr lang="de-DE" b="1" baseline="0" dirty="0" smtClean="0"/>
              <a:t>Als </a:t>
            </a:r>
            <a:r>
              <a:rPr lang="de-DE" b="1" baseline="0" dirty="0" smtClean="0"/>
              <a:t>christliche Schule haben wir natürlich noch eine besondere Motivation:  SCHÖPFUNG bewahren!</a:t>
            </a:r>
          </a:p>
          <a:p>
            <a:pPr marL="657631" lvl="1" indent="-179354">
              <a:buFont typeface="Wingdings" panose="05000000000000000000" pitchFamily="2" charset="2"/>
              <a:buChar char="Ø"/>
            </a:pPr>
            <a:endParaRPr lang="de-DE" baseline="0" dirty="0" smtClean="0"/>
          </a:p>
          <a:p>
            <a:pPr marL="657631" lvl="1" indent="-179354">
              <a:buFont typeface="Wingdings" panose="05000000000000000000" pitchFamily="2" charset="2"/>
              <a:buChar char="Ø"/>
            </a:pPr>
            <a:endParaRPr lang="de-DE" baseline="0" dirty="0" smtClean="0"/>
          </a:p>
          <a:p>
            <a:pPr marL="657631" lvl="1" indent="-179354">
              <a:buFont typeface="Wingdings" panose="05000000000000000000" pitchFamily="2" charset="2"/>
              <a:buChar char="Ø"/>
            </a:pPr>
            <a:endParaRPr lang="de-DE" baseline="0" dirty="0" smtClean="0"/>
          </a:p>
        </p:txBody>
      </p:sp>
      <p:sp>
        <p:nvSpPr>
          <p:cNvPr id="4" name="Foliennummernplatzhalter 3"/>
          <p:cNvSpPr>
            <a:spLocks noGrp="1"/>
          </p:cNvSpPr>
          <p:nvPr>
            <p:ph type="sldNum" sz="quarter" idx="10"/>
          </p:nvPr>
        </p:nvSpPr>
        <p:spPr/>
        <p:txBody>
          <a:bodyPr/>
          <a:lstStyle/>
          <a:p>
            <a:fld id="{8D2B9372-69BC-427A-9321-6506EC8D7F43}" type="slidenum">
              <a:rPr lang="de-DE" smtClean="0"/>
              <a:t>2</a:t>
            </a:fld>
            <a:endParaRPr lang="de-DE"/>
          </a:p>
        </p:txBody>
      </p:sp>
    </p:spTree>
    <p:extLst>
      <p:ext uri="{BB962C8B-B14F-4D97-AF65-F5344CB8AC3E}">
        <p14:creationId xmlns:p14="http://schemas.microsoft.com/office/powerpoint/2010/main" val="2637017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2B9372-69BC-427A-9321-6506EC8D7F43}" type="slidenum">
              <a:rPr lang="de-DE" smtClean="0"/>
              <a:t>20</a:t>
            </a:fld>
            <a:endParaRPr lang="de-DE"/>
          </a:p>
        </p:txBody>
      </p:sp>
    </p:spTree>
    <p:extLst>
      <p:ext uri="{BB962C8B-B14F-4D97-AF65-F5344CB8AC3E}">
        <p14:creationId xmlns:p14="http://schemas.microsoft.com/office/powerpoint/2010/main" val="138512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Wir sind nun also</a:t>
            </a:r>
            <a:r>
              <a:rPr lang="de-DE" b="1" baseline="0" dirty="0" smtClean="0"/>
              <a:t> EMAS-Registriert</a:t>
            </a:r>
            <a:r>
              <a:rPr lang="de-DE" b="1" baseline="0" dirty="0" smtClean="0"/>
              <a:t>!  </a:t>
            </a:r>
          </a:p>
          <a:p>
            <a:endParaRPr lang="de-DE" b="1" baseline="0" dirty="0" smtClean="0"/>
          </a:p>
          <a:p>
            <a:r>
              <a:rPr lang="de-DE" b="1" baseline="0" dirty="0" smtClean="0"/>
              <a:t>Was </a:t>
            </a:r>
            <a:r>
              <a:rPr lang="de-DE" b="1" baseline="0" dirty="0" smtClean="0"/>
              <a:t>bedeutet das für unsere Schulgemeinschaft</a:t>
            </a:r>
            <a:r>
              <a:rPr lang="de-DE" b="1" baseline="0" dirty="0" smtClean="0"/>
              <a:t>?</a:t>
            </a:r>
          </a:p>
          <a:p>
            <a:endParaRPr lang="de-DE" b="1" baseline="0" dirty="0" smtClean="0"/>
          </a:p>
          <a:p>
            <a:r>
              <a:rPr lang="de-DE" b="1" baseline="0" dirty="0" smtClean="0"/>
              <a:t>Welche Ziele haben wir?</a:t>
            </a:r>
            <a:endParaRPr lang="de-DE" b="1" dirty="0"/>
          </a:p>
        </p:txBody>
      </p:sp>
      <p:sp>
        <p:nvSpPr>
          <p:cNvPr id="4" name="Foliennummernplatzhalter 3"/>
          <p:cNvSpPr>
            <a:spLocks noGrp="1"/>
          </p:cNvSpPr>
          <p:nvPr>
            <p:ph type="sldNum" sz="quarter" idx="10"/>
          </p:nvPr>
        </p:nvSpPr>
        <p:spPr/>
        <p:txBody>
          <a:bodyPr/>
          <a:lstStyle/>
          <a:p>
            <a:fld id="{8D2B9372-69BC-427A-9321-6506EC8D7F43}" type="slidenum">
              <a:rPr lang="de-DE" smtClean="0"/>
              <a:t>3</a:t>
            </a:fld>
            <a:endParaRPr lang="de-DE"/>
          </a:p>
        </p:txBody>
      </p:sp>
    </p:spTree>
    <p:extLst>
      <p:ext uri="{BB962C8B-B14F-4D97-AF65-F5344CB8AC3E}">
        <p14:creationId xmlns:p14="http://schemas.microsoft.com/office/powerpoint/2010/main" val="263701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Auf dieser Folie</a:t>
            </a:r>
            <a:r>
              <a:rPr lang="de-DE" b="1" baseline="0" dirty="0" smtClean="0"/>
              <a:t> ist in einem Diagramm zu sehen, welche Themen wir in ihrer Bedeutung hoch ansehen und wie stark wir die Möglichkeit einschätzen, in diesem Bereich eine Verbesserung zu bewirken.</a:t>
            </a:r>
          </a:p>
          <a:p>
            <a:endParaRPr lang="de-DE" b="1" baseline="0" dirty="0" smtClean="0"/>
          </a:p>
          <a:p>
            <a:pPr marL="171450" indent="-171450">
              <a:buFont typeface="Arial" panose="020B0604020202020204" pitchFamily="34" charset="0"/>
              <a:buChar char="•"/>
            </a:pPr>
            <a:r>
              <a:rPr lang="de-DE" b="1" baseline="0" dirty="0" smtClean="0"/>
              <a:t>Im Diagramm ist nach rechts aufgetragen, wie hoch wir die Möglichkeiten einschätzen, bei einem bestimmten Thema Fortschritte an der Schule zu erzielen.</a:t>
            </a:r>
          </a:p>
          <a:p>
            <a:pPr marL="171450" indent="-171450">
              <a:buFont typeface="Arial" panose="020B0604020202020204" pitchFamily="34" charset="0"/>
              <a:buChar char="•"/>
            </a:pPr>
            <a:r>
              <a:rPr lang="de-DE" b="1" baseline="0" dirty="0" smtClean="0"/>
              <a:t>Nach oben ist im Diagramm aufgetragen, wie sehr wir glauben, dass ein Thema für die Umwelt wirklich wichtig ist.</a:t>
            </a:r>
          </a:p>
          <a:p>
            <a:pPr marL="171450" indent="-171450">
              <a:buFont typeface="Arial" panose="020B0604020202020204" pitchFamily="34" charset="0"/>
              <a:buChar char="•"/>
            </a:pPr>
            <a:endParaRPr lang="de-DE" b="1" baseline="0" dirty="0" smtClean="0"/>
          </a:p>
          <a:p>
            <a:r>
              <a:rPr lang="de-DE" b="0" baseline="0" dirty="0" smtClean="0"/>
              <a:t>Z.B. verrät die Grafik folgendes:</a:t>
            </a:r>
          </a:p>
          <a:p>
            <a:pPr marL="179354" indent="-179354">
              <a:buFont typeface="Arial" panose="020B0604020202020204" pitchFamily="34" charset="0"/>
              <a:buChar char="•"/>
            </a:pPr>
            <a:r>
              <a:rPr lang="de-DE" b="0" baseline="0" dirty="0" smtClean="0"/>
              <a:t>Das Thema </a:t>
            </a:r>
            <a:r>
              <a:rPr lang="de-DE" b="1" baseline="0" dirty="0" smtClean="0"/>
              <a:t>„Papier“ </a:t>
            </a:r>
            <a:r>
              <a:rPr lang="de-DE" b="0" baseline="0" dirty="0" smtClean="0"/>
              <a:t>ist ein wichtiges Thema, das wir allerdings </a:t>
            </a:r>
            <a:r>
              <a:rPr lang="de-DE" b="1" baseline="0" dirty="0" smtClean="0"/>
              <a:t>nur für halb so wichtig für die Umwelt</a:t>
            </a:r>
            <a:r>
              <a:rPr lang="de-DE" b="0" baseline="0" dirty="0" smtClean="0"/>
              <a:t> halten </a:t>
            </a:r>
            <a:r>
              <a:rPr lang="de-DE" b="1" baseline="0" dirty="0" smtClean="0"/>
              <a:t>wie etwa die Bildung und Wissen</a:t>
            </a:r>
            <a:r>
              <a:rPr lang="de-DE" b="0" baseline="0" dirty="0" smtClean="0"/>
              <a:t>. Deshalb ist </a:t>
            </a:r>
            <a:r>
              <a:rPr lang="de-DE" b="1" baseline="0" dirty="0" smtClean="0"/>
              <a:t>„Papier“ </a:t>
            </a:r>
            <a:r>
              <a:rPr lang="de-DE" b="0" baseline="0" dirty="0" smtClean="0"/>
              <a:t>auch </a:t>
            </a:r>
            <a:r>
              <a:rPr lang="de-DE" b="1" baseline="0" dirty="0" smtClean="0"/>
              <a:t>nur auf halber Höhe </a:t>
            </a:r>
            <a:r>
              <a:rPr lang="de-DE" b="0" baseline="0" dirty="0" smtClean="0"/>
              <a:t>angeordnet im Vergleich zum Begriff </a:t>
            </a:r>
            <a:r>
              <a:rPr lang="de-DE" b="1" baseline="0" dirty="0" smtClean="0"/>
              <a:t>„Bildung“</a:t>
            </a:r>
            <a:r>
              <a:rPr lang="de-DE" b="0" baseline="0" dirty="0" smtClean="0"/>
              <a:t>.</a:t>
            </a:r>
            <a:r>
              <a:rPr lang="de-DE" b="1" baseline="0" dirty="0" smtClean="0"/>
              <a:t> </a:t>
            </a:r>
            <a:r>
              <a:rPr lang="de-DE" b="0" baseline="0" dirty="0" smtClean="0"/>
              <a:t>Dass wir da aber auch </a:t>
            </a:r>
            <a:r>
              <a:rPr lang="de-DE" b="1" baseline="0" dirty="0" smtClean="0"/>
              <a:t>etwas verändern können, glauben wir ganz stark</a:t>
            </a:r>
            <a:r>
              <a:rPr lang="de-DE" b="0" baseline="0" dirty="0" smtClean="0"/>
              <a:t>. Deshalb ist </a:t>
            </a:r>
            <a:r>
              <a:rPr lang="de-DE" b="1" baseline="0" dirty="0" smtClean="0"/>
              <a:t>„Papier“ auch eher rechts im Diagramm </a:t>
            </a:r>
            <a:r>
              <a:rPr lang="de-DE" b="0" baseline="0" dirty="0" smtClean="0"/>
              <a:t>angeordnet.</a:t>
            </a:r>
          </a:p>
          <a:p>
            <a:pPr marL="179354" indent="-179354">
              <a:buFont typeface="Arial" panose="020B0604020202020204" pitchFamily="34" charset="0"/>
              <a:buChar char="•"/>
            </a:pPr>
            <a:endParaRPr lang="de-DE" b="0" baseline="0" dirty="0" smtClean="0"/>
          </a:p>
          <a:p>
            <a:endParaRPr lang="de-DE" b="0" baseline="0" dirty="0" smtClean="0"/>
          </a:p>
          <a:p>
            <a:endParaRPr lang="de-DE" b="1" baseline="0" dirty="0" smtClean="0"/>
          </a:p>
          <a:p>
            <a:r>
              <a:rPr lang="de-DE" b="1" baseline="0" dirty="0" smtClean="0"/>
              <a:t> </a:t>
            </a:r>
            <a:endParaRPr lang="de-DE" b="1" dirty="0"/>
          </a:p>
        </p:txBody>
      </p:sp>
      <p:sp>
        <p:nvSpPr>
          <p:cNvPr id="4" name="Foliennummernplatzhalter 3"/>
          <p:cNvSpPr>
            <a:spLocks noGrp="1"/>
          </p:cNvSpPr>
          <p:nvPr>
            <p:ph type="sldNum" sz="quarter" idx="10"/>
          </p:nvPr>
        </p:nvSpPr>
        <p:spPr/>
        <p:txBody>
          <a:bodyPr/>
          <a:lstStyle/>
          <a:p>
            <a:fld id="{8D2B9372-69BC-427A-9321-6506EC8D7F43}" type="slidenum">
              <a:rPr lang="de-DE" smtClean="0"/>
              <a:t>4</a:t>
            </a:fld>
            <a:endParaRPr lang="de-DE"/>
          </a:p>
        </p:txBody>
      </p:sp>
    </p:spTree>
    <p:extLst>
      <p:ext uri="{BB962C8B-B14F-4D97-AF65-F5344CB8AC3E}">
        <p14:creationId xmlns:p14="http://schemas.microsoft.com/office/powerpoint/2010/main" val="263701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Deshalb soll das Thema unseres ersten Vortrags PAPIER sein.</a:t>
            </a:r>
          </a:p>
          <a:p>
            <a:endParaRPr lang="de-DE" b="1" baseline="0" dirty="0" smtClean="0"/>
          </a:p>
          <a:p>
            <a:pPr marL="179354" indent="-179354">
              <a:buFont typeface="Arial" panose="020B0604020202020204" pitchFamily="34" charset="0"/>
              <a:buChar char="•"/>
            </a:pPr>
            <a:r>
              <a:rPr lang="de-DE" b="0" baseline="0" dirty="0" smtClean="0"/>
              <a:t>Wieso sind Recyclinghefte für die Umwelt gut?</a:t>
            </a:r>
          </a:p>
          <a:p>
            <a:pPr marL="179354" indent="-179354">
              <a:buFont typeface="Arial" panose="020B0604020202020204" pitchFamily="34" charset="0"/>
              <a:buChar char="•"/>
            </a:pPr>
            <a:r>
              <a:rPr lang="de-DE" b="0" baseline="0" dirty="0" smtClean="0"/>
              <a:t>Bäume erhalten?</a:t>
            </a:r>
          </a:p>
          <a:p>
            <a:pPr marL="179354" indent="-179354">
              <a:buFont typeface="Arial" panose="020B0604020202020204" pitchFamily="34" charset="0"/>
              <a:buChar char="•"/>
            </a:pPr>
            <a:r>
              <a:rPr lang="de-DE" b="0" baseline="0" dirty="0" smtClean="0"/>
              <a:t>Hat das auch was mit Energiesparen zu tun?</a:t>
            </a:r>
          </a:p>
        </p:txBody>
      </p:sp>
      <p:sp>
        <p:nvSpPr>
          <p:cNvPr id="4" name="Foliennummernplatzhalter 3"/>
          <p:cNvSpPr>
            <a:spLocks noGrp="1"/>
          </p:cNvSpPr>
          <p:nvPr>
            <p:ph type="sldNum" sz="quarter" idx="10"/>
          </p:nvPr>
        </p:nvSpPr>
        <p:spPr/>
        <p:txBody>
          <a:bodyPr/>
          <a:lstStyle/>
          <a:p>
            <a:fld id="{8D2B9372-69BC-427A-9321-6506EC8D7F43}" type="slidenum">
              <a:rPr lang="de-DE" smtClean="0"/>
              <a:t>5</a:t>
            </a:fld>
            <a:endParaRPr lang="de-DE"/>
          </a:p>
        </p:txBody>
      </p:sp>
    </p:spTree>
    <p:extLst>
      <p:ext uri="{BB962C8B-B14F-4D97-AF65-F5344CB8AC3E}">
        <p14:creationId xmlns:p14="http://schemas.microsoft.com/office/powerpoint/2010/main" val="2637017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Es gibt in Deutschland ein ganz merkwürdiges Phänomen:</a:t>
            </a:r>
          </a:p>
          <a:p>
            <a:pPr defTabSz="956554">
              <a:defRPr/>
            </a:pPr>
            <a:r>
              <a:rPr lang="de-DE" sz="1300" b="1" dirty="0">
                <a:solidFill>
                  <a:srgbClr val="0000FF"/>
                </a:solidFill>
                <a:effectLst>
                  <a:outerShdw blurRad="38100" dist="38100" dir="2700000" algn="tl">
                    <a:srgbClr val="000000">
                      <a:alpha val="43137"/>
                    </a:srgbClr>
                  </a:outerShdw>
                </a:effectLst>
              </a:rPr>
              <a:t>„Wir sammeln in Deutschland Altpapier wie die Weltmeister, aber kaufen und auch nutzen wollen wir das Recyclingpapier dann doch nicht …“</a:t>
            </a:r>
          </a:p>
          <a:p>
            <a:endParaRPr lang="de-DE" sz="1300" dirty="0"/>
          </a:p>
          <a:p>
            <a:r>
              <a:rPr lang="de-DE" sz="1300" dirty="0"/>
              <a:t>In einigen Bereichen, wie beispielsweise in der Verpackungsindustrie, hat sich Recyclingpapier auf dem Markt fast vollständig durchgesetzt. Auf Seiten der Verbraucher gibt es aber noch großes Verbesserungspotenzial. Der Anteil des Recyclingpapiers liegt bei Büropapier erst bei 13 Prozent.</a:t>
            </a:r>
            <a:endParaRPr lang="de-DE" b="0" baseline="0" dirty="0" smtClean="0"/>
          </a:p>
        </p:txBody>
      </p:sp>
      <p:sp>
        <p:nvSpPr>
          <p:cNvPr id="4" name="Foliennummernplatzhalter 3"/>
          <p:cNvSpPr>
            <a:spLocks noGrp="1"/>
          </p:cNvSpPr>
          <p:nvPr>
            <p:ph type="sldNum" sz="quarter" idx="10"/>
          </p:nvPr>
        </p:nvSpPr>
        <p:spPr/>
        <p:txBody>
          <a:bodyPr/>
          <a:lstStyle/>
          <a:p>
            <a:fld id="{8D2B9372-69BC-427A-9321-6506EC8D7F43}" type="slidenum">
              <a:rPr lang="de-DE" smtClean="0"/>
              <a:t>6</a:t>
            </a:fld>
            <a:endParaRPr lang="de-DE"/>
          </a:p>
        </p:txBody>
      </p:sp>
    </p:spTree>
    <p:extLst>
      <p:ext uri="{BB962C8B-B14F-4D97-AF65-F5344CB8AC3E}">
        <p14:creationId xmlns:p14="http://schemas.microsoft.com/office/powerpoint/2010/main" val="263701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354" indent="-179354">
              <a:buFont typeface="Arial" panose="020B0604020202020204" pitchFamily="34" charset="0"/>
              <a:buChar char="•"/>
            </a:pPr>
            <a:r>
              <a:rPr lang="de-DE" sz="1300" b="1" dirty="0"/>
              <a:t>Jährlich werden in Deutschland ca. 20 Millionen Tonnen Papier verbraucht – umgerechnet sind das pro Person im Jahr durchschnittlich 248 kg!  Das ist etwa 5 mal so viel, wie im Weltdurchschnitt pro Person zur Verfügung steht! </a:t>
            </a:r>
            <a:r>
              <a:rPr lang="de-DE" sz="1300" dirty="0"/>
              <a:t>Gemeint ist mit dieser Menge natürlich auch jegliches Verpackungspapier, Kartons … einfach alles, was an Papier im Alltag verwendet wird</a:t>
            </a:r>
            <a:r>
              <a:rPr lang="de-DE" sz="1300" dirty="0" smtClean="0"/>
              <a:t>. </a:t>
            </a:r>
            <a:endParaRPr lang="de-DE" sz="1300" dirty="0"/>
          </a:p>
          <a:p>
            <a:endParaRPr lang="de-DE" sz="1300" dirty="0"/>
          </a:p>
          <a:p>
            <a:pPr marL="179354" indent="-179354">
              <a:buFont typeface="Arial" panose="020B0604020202020204" pitchFamily="34" charset="0"/>
              <a:buChar char="•"/>
            </a:pPr>
            <a:r>
              <a:rPr lang="de-DE" sz="1300" dirty="0"/>
              <a:t>Der Tabelle kann man außerdem entnehmen, dass wir in Deutschland weltweit nach Belgien und Österreich im Papierverbrauch sogar immer noch verschwenderischer sind als USA</a:t>
            </a:r>
            <a:r>
              <a:rPr lang="de-DE" sz="1300" dirty="0" smtClean="0"/>
              <a:t>!</a:t>
            </a:r>
          </a:p>
          <a:p>
            <a:pPr marL="179354" indent="-179354">
              <a:buFont typeface="Arial" panose="020B0604020202020204" pitchFamily="34" charset="0"/>
              <a:buChar char="•"/>
            </a:pPr>
            <a:endParaRPr lang="de-DE" sz="1300" dirty="0" smtClean="0"/>
          </a:p>
          <a:p>
            <a:pPr marL="179354" indent="-179354">
              <a:buFont typeface="Arial" panose="020B0604020202020204" pitchFamily="34" charset="0"/>
              <a:buChar char="•"/>
            </a:pPr>
            <a:r>
              <a:rPr lang="de-DE" sz="1300" dirty="0" smtClean="0"/>
              <a:t>Außerdem fällt auf, dass etwa</a:t>
            </a:r>
            <a:r>
              <a:rPr lang="de-DE" sz="1300" baseline="0" dirty="0" smtClean="0"/>
              <a:t> 2/3 der Weltbevölkerung gerade mal 20 kg Papier pro Jahr und pro Person zur Verfügung stehen und nur 14% der Weltbevölkerung so wie wir mehr als 125 kg Papier pro Jahr und Person haben. </a:t>
            </a:r>
            <a:r>
              <a:rPr lang="de-DE" sz="1300" b="1" baseline="0" dirty="0" smtClean="0"/>
              <a:t>Was für ein Ungleichgewicht!</a:t>
            </a:r>
            <a:endParaRPr lang="de-DE" sz="1300" dirty="0"/>
          </a:p>
        </p:txBody>
      </p:sp>
      <p:sp>
        <p:nvSpPr>
          <p:cNvPr id="4" name="Foliennummernplatzhalter 3"/>
          <p:cNvSpPr>
            <a:spLocks noGrp="1"/>
          </p:cNvSpPr>
          <p:nvPr>
            <p:ph type="sldNum" sz="quarter" idx="10"/>
          </p:nvPr>
        </p:nvSpPr>
        <p:spPr/>
        <p:txBody>
          <a:bodyPr/>
          <a:lstStyle/>
          <a:p>
            <a:fld id="{8D2B9372-69BC-427A-9321-6506EC8D7F43}" type="slidenum">
              <a:rPr lang="de-DE" smtClean="0"/>
              <a:t>7</a:t>
            </a:fld>
            <a:endParaRPr lang="de-DE"/>
          </a:p>
        </p:txBody>
      </p:sp>
    </p:spTree>
    <p:extLst>
      <p:ext uri="{BB962C8B-B14F-4D97-AF65-F5344CB8AC3E}">
        <p14:creationId xmlns:p14="http://schemas.microsoft.com/office/powerpoint/2010/main" val="263701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de-DE" sz="1300" b="0" dirty="0" smtClean="0"/>
              <a:t>Papier ist ein wichtiger Faktor für unsere Zivilisation, ein wichtiger Faktor für</a:t>
            </a:r>
            <a:r>
              <a:rPr lang="de-DE" sz="1300" b="0" baseline="0" dirty="0" smtClean="0"/>
              <a:t> die Wirtschaft eines Landes. Darunter ist vor allem zu verstehen, dass Papier für Bildung, Kommunikation und Hygiene benötigt wird.</a:t>
            </a:r>
          </a:p>
          <a:p>
            <a:pPr marL="285750" indent="-285750">
              <a:buFont typeface="Arial" panose="020B0604020202020204" pitchFamily="34" charset="0"/>
              <a:buChar char="•"/>
            </a:pPr>
            <a:endParaRPr lang="de-DE" sz="1300" b="1" baseline="0" dirty="0" smtClean="0"/>
          </a:p>
          <a:p>
            <a:pPr marL="285750" indent="-285750">
              <a:buFont typeface="Arial" panose="020B0604020202020204" pitchFamily="34" charset="0"/>
              <a:buChar char="•"/>
            </a:pPr>
            <a:r>
              <a:rPr lang="de-DE" sz="1300" b="1" baseline="0" dirty="0" smtClean="0"/>
              <a:t>Damit es gut läuft, genügt es, wenn pro Person pro Jahr 40 kg Papier zur Verfügung stehen.</a:t>
            </a:r>
          </a:p>
          <a:p>
            <a:pPr marL="285750" indent="-285750">
              <a:buFont typeface="Arial" panose="020B0604020202020204" pitchFamily="34" charset="0"/>
              <a:buChar char="•"/>
            </a:pPr>
            <a:endParaRPr lang="de-DE" sz="1300" b="1" baseline="0" dirty="0" smtClean="0"/>
          </a:p>
          <a:p>
            <a:pPr marL="285750" indent="-285750">
              <a:buFont typeface="Arial" panose="020B0604020202020204" pitchFamily="34" charset="0"/>
              <a:buChar char="•"/>
            </a:pPr>
            <a:r>
              <a:rPr lang="de-DE" sz="1300" b="1" baseline="0" dirty="0" smtClean="0"/>
              <a:t>Genau diese 40 kg haben aber 2/3 der Weltbevölkerung nicht zur Verfügung! Wir haben aber in Deutschland z.B. dafür 6 mal so viel, wie wir eigentlich bräuchten.</a:t>
            </a:r>
            <a:endParaRPr lang="de-DE" sz="1300" b="1" dirty="0"/>
          </a:p>
        </p:txBody>
      </p:sp>
      <p:sp>
        <p:nvSpPr>
          <p:cNvPr id="4" name="Foliennummernplatzhalter 3"/>
          <p:cNvSpPr>
            <a:spLocks noGrp="1"/>
          </p:cNvSpPr>
          <p:nvPr>
            <p:ph type="sldNum" sz="quarter" idx="10"/>
          </p:nvPr>
        </p:nvSpPr>
        <p:spPr/>
        <p:txBody>
          <a:bodyPr/>
          <a:lstStyle/>
          <a:p>
            <a:fld id="{8D2B9372-69BC-427A-9321-6506EC8D7F43}" type="slidenum">
              <a:rPr lang="de-DE" smtClean="0"/>
              <a:t>8</a:t>
            </a:fld>
            <a:endParaRPr lang="de-DE"/>
          </a:p>
        </p:txBody>
      </p:sp>
    </p:spTree>
    <p:extLst>
      <p:ext uri="{BB962C8B-B14F-4D97-AF65-F5344CB8AC3E}">
        <p14:creationId xmlns:p14="http://schemas.microsoft.com/office/powerpoint/2010/main" val="3507586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354" indent="-179354">
              <a:buFont typeface="Arial" panose="020B0604020202020204" pitchFamily="34" charset="0"/>
              <a:buChar char="•"/>
            </a:pPr>
            <a:r>
              <a:rPr lang="de-DE" sz="1300" dirty="0"/>
              <a:t>Jährlich werden in Deutschland ca. 20 Millionen Tonnen Papier verbraucht. </a:t>
            </a:r>
          </a:p>
          <a:p>
            <a:pPr marL="179354" indent="-179354">
              <a:buFont typeface="Arial" panose="020B0604020202020204" pitchFamily="34" charset="0"/>
              <a:buChar char="•"/>
            </a:pPr>
            <a:endParaRPr lang="de-DE" sz="1300" dirty="0"/>
          </a:p>
          <a:p>
            <a:pPr marL="179354" indent="-179354">
              <a:buFont typeface="Arial" panose="020B0604020202020204" pitchFamily="34" charset="0"/>
              <a:buChar char="•"/>
            </a:pPr>
            <a:r>
              <a:rPr lang="de-DE" sz="1300" dirty="0" smtClean="0"/>
              <a:t>An unserer Schule beteiligen</a:t>
            </a:r>
            <a:r>
              <a:rPr lang="de-DE" sz="1300" baseline="0" dirty="0" smtClean="0"/>
              <a:t> wir uns mit </a:t>
            </a:r>
            <a:r>
              <a:rPr lang="de-DE" sz="1300" b="1" baseline="0" dirty="0" smtClean="0"/>
              <a:t>2018 kg Papier pro Jahr </a:t>
            </a:r>
            <a:r>
              <a:rPr lang="de-DE" sz="1300" b="0" baseline="0" dirty="0" smtClean="0"/>
              <a:t>– das sind </a:t>
            </a:r>
            <a:r>
              <a:rPr lang="de-DE" sz="1300" b="1" baseline="0" dirty="0" smtClean="0"/>
              <a:t>ca. 400 000 Blätter Papier </a:t>
            </a:r>
            <a:r>
              <a:rPr lang="de-DE" sz="1300" b="0" baseline="0" dirty="0" smtClean="0"/>
              <a:t>und wenn man diese Blätter pro Jahr alle auf einen Stapel packen würde, </a:t>
            </a:r>
            <a:r>
              <a:rPr lang="de-DE" sz="1300" b="1" baseline="0" dirty="0" smtClean="0"/>
              <a:t>dann wäre dieser Papierstapel etwa 50m hoch, also etwa 2 mal die Höhe des Schulgebäudes.</a:t>
            </a:r>
            <a:endParaRPr lang="de-DE" b="0" baseline="0" dirty="0" smtClean="0"/>
          </a:p>
        </p:txBody>
      </p:sp>
      <p:sp>
        <p:nvSpPr>
          <p:cNvPr id="4" name="Foliennummernplatzhalter 3"/>
          <p:cNvSpPr>
            <a:spLocks noGrp="1"/>
          </p:cNvSpPr>
          <p:nvPr>
            <p:ph type="sldNum" sz="quarter" idx="10"/>
          </p:nvPr>
        </p:nvSpPr>
        <p:spPr/>
        <p:txBody>
          <a:bodyPr/>
          <a:lstStyle/>
          <a:p>
            <a:fld id="{8D2B9372-69BC-427A-9321-6506EC8D7F43}" type="slidenum">
              <a:rPr lang="de-DE" smtClean="0"/>
              <a:t>9</a:t>
            </a:fld>
            <a:endParaRPr lang="de-DE"/>
          </a:p>
        </p:txBody>
      </p:sp>
    </p:spTree>
    <p:extLst>
      <p:ext uri="{BB962C8B-B14F-4D97-AF65-F5344CB8AC3E}">
        <p14:creationId xmlns:p14="http://schemas.microsoft.com/office/powerpoint/2010/main" val="2637017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D79474-1592-4295-9540-B69C82D864BE}" type="datetimeFigureOut">
              <a:rPr lang="de-DE" smtClean="0"/>
              <a:t>17.10.2015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4EA9C9-3EC2-4FD3-B84C-B4DB59479703}" type="slidenum">
              <a:rPr lang="de-DE" smtClean="0"/>
              <a:t>‹Nr.›</a:t>
            </a:fld>
            <a:endParaRPr lang="de-DE"/>
          </a:p>
        </p:txBody>
      </p:sp>
    </p:spTree>
    <p:extLst>
      <p:ext uri="{BB962C8B-B14F-4D97-AF65-F5344CB8AC3E}">
        <p14:creationId xmlns:p14="http://schemas.microsoft.com/office/powerpoint/2010/main" val="151800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CD79474-1592-4295-9540-B69C82D864BE}" type="datetimeFigureOut">
              <a:rPr lang="de-DE" smtClean="0"/>
              <a:t>17.10.2015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4EA9C9-3EC2-4FD3-B84C-B4DB59479703}" type="slidenum">
              <a:rPr lang="de-DE" smtClean="0"/>
              <a:t>‹Nr.›</a:t>
            </a:fld>
            <a:endParaRPr lang="de-DE"/>
          </a:p>
        </p:txBody>
      </p:sp>
    </p:spTree>
    <p:extLst>
      <p:ext uri="{BB962C8B-B14F-4D97-AF65-F5344CB8AC3E}">
        <p14:creationId xmlns:p14="http://schemas.microsoft.com/office/powerpoint/2010/main" val="3030748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CD79474-1592-4295-9540-B69C82D864BE}" type="datetimeFigureOut">
              <a:rPr lang="de-DE" smtClean="0"/>
              <a:t>17.10.2015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4EA9C9-3EC2-4FD3-B84C-B4DB59479703}" type="slidenum">
              <a:rPr lang="de-DE" smtClean="0"/>
              <a:t>‹Nr.›</a:t>
            </a:fld>
            <a:endParaRPr lang="de-DE"/>
          </a:p>
        </p:txBody>
      </p:sp>
    </p:spTree>
    <p:extLst>
      <p:ext uri="{BB962C8B-B14F-4D97-AF65-F5344CB8AC3E}">
        <p14:creationId xmlns:p14="http://schemas.microsoft.com/office/powerpoint/2010/main" val="402744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CD79474-1592-4295-9540-B69C82D864BE}" type="datetimeFigureOut">
              <a:rPr lang="de-DE" smtClean="0"/>
              <a:t>17.10.2015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4EA9C9-3EC2-4FD3-B84C-B4DB59479703}" type="slidenum">
              <a:rPr lang="de-DE" smtClean="0"/>
              <a:t>‹Nr.›</a:t>
            </a:fld>
            <a:endParaRPr lang="de-DE"/>
          </a:p>
        </p:txBody>
      </p:sp>
    </p:spTree>
    <p:extLst>
      <p:ext uri="{BB962C8B-B14F-4D97-AF65-F5344CB8AC3E}">
        <p14:creationId xmlns:p14="http://schemas.microsoft.com/office/powerpoint/2010/main" val="376506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CD79474-1592-4295-9540-B69C82D864BE}" type="datetimeFigureOut">
              <a:rPr lang="de-DE" smtClean="0"/>
              <a:t>17.10.2015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4EA9C9-3EC2-4FD3-B84C-B4DB59479703}" type="slidenum">
              <a:rPr lang="de-DE" smtClean="0"/>
              <a:t>‹Nr.›</a:t>
            </a:fld>
            <a:endParaRPr lang="de-DE"/>
          </a:p>
        </p:txBody>
      </p:sp>
    </p:spTree>
    <p:extLst>
      <p:ext uri="{BB962C8B-B14F-4D97-AF65-F5344CB8AC3E}">
        <p14:creationId xmlns:p14="http://schemas.microsoft.com/office/powerpoint/2010/main" val="311177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CD79474-1592-4295-9540-B69C82D864BE}" type="datetimeFigureOut">
              <a:rPr lang="de-DE" smtClean="0"/>
              <a:t>17.10.2015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94EA9C9-3EC2-4FD3-B84C-B4DB59479703}" type="slidenum">
              <a:rPr lang="de-DE" smtClean="0"/>
              <a:t>‹Nr.›</a:t>
            </a:fld>
            <a:endParaRPr lang="de-DE"/>
          </a:p>
        </p:txBody>
      </p:sp>
    </p:spTree>
    <p:extLst>
      <p:ext uri="{BB962C8B-B14F-4D97-AF65-F5344CB8AC3E}">
        <p14:creationId xmlns:p14="http://schemas.microsoft.com/office/powerpoint/2010/main" val="383399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CD79474-1592-4295-9540-B69C82D864BE}" type="datetimeFigureOut">
              <a:rPr lang="de-DE" smtClean="0"/>
              <a:t>17.10.2015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94EA9C9-3EC2-4FD3-B84C-B4DB59479703}" type="slidenum">
              <a:rPr lang="de-DE" smtClean="0"/>
              <a:t>‹Nr.›</a:t>
            </a:fld>
            <a:endParaRPr lang="de-DE"/>
          </a:p>
        </p:txBody>
      </p:sp>
    </p:spTree>
    <p:extLst>
      <p:ext uri="{BB962C8B-B14F-4D97-AF65-F5344CB8AC3E}">
        <p14:creationId xmlns:p14="http://schemas.microsoft.com/office/powerpoint/2010/main" val="98379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CD79474-1592-4295-9540-B69C82D864BE}" type="datetimeFigureOut">
              <a:rPr lang="de-DE" smtClean="0"/>
              <a:t>17.10.2015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94EA9C9-3EC2-4FD3-B84C-B4DB59479703}" type="slidenum">
              <a:rPr lang="de-DE" smtClean="0"/>
              <a:t>‹Nr.›</a:t>
            </a:fld>
            <a:endParaRPr lang="de-DE"/>
          </a:p>
        </p:txBody>
      </p:sp>
    </p:spTree>
    <p:extLst>
      <p:ext uri="{BB962C8B-B14F-4D97-AF65-F5344CB8AC3E}">
        <p14:creationId xmlns:p14="http://schemas.microsoft.com/office/powerpoint/2010/main" val="371434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D79474-1592-4295-9540-B69C82D864BE}" type="datetimeFigureOut">
              <a:rPr lang="de-DE" smtClean="0"/>
              <a:t>17.10.2015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94EA9C9-3EC2-4FD3-B84C-B4DB59479703}" type="slidenum">
              <a:rPr lang="de-DE" smtClean="0"/>
              <a:t>‹Nr.›</a:t>
            </a:fld>
            <a:endParaRPr lang="de-DE"/>
          </a:p>
        </p:txBody>
      </p:sp>
    </p:spTree>
    <p:extLst>
      <p:ext uri="{BB962C8B-B14F-4D97-AF65-F5344CB8AC3E}">
        <p14:creationId xmlns:p14="http://schemas.microsoft.com/office/powerpoint/2010/main" val="469442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CD79474-1592-4295-9540-B69C82D864BE}" type="datetimeFigureOut">
              <a:rPr lang="de-DE" smtClean="0"/>
              <a:t>17.10.2015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94EA9C9-3EC2-4FD3-B84C-B4DB59479703}" type="slidenum">
              <a:rPr lang="de-DE" smtClean="0"/>
              <a:t>‹Nr.›</a:t>
            </a:fld>
            <a:endParaRPr lang="de-DE"/>
          </a:p>
        </p:txBody>
      </p:sp>
    </p:spTree>
    <p:extLst>
      <p:ext uri="{BB962C8B-B14F-4D97-AF65-F5344CB8AC3E}">
        <p14:creationId xmlns:p14="http://schemas.microsoft.com/office/powerpoint/2010/main" val="379053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CD79474-1592-4295-9540-B69C82D864BE}" type="datetimeFigureOut">
              <a:rPr lang="de-DE" smtClean="0"/>
              <a:t>17.10.2015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94EA9C9-3EC2-4FD3-B84C-B4DB59479703}" type="slidenum">
              <a:rPr lang="de-DE" smtClean="0"/>
              <a:t>‹Nr.›</a:t>
            </a:fld>
            <a:endParaRPr lang="de-DE"/>
          </a:p>
        </p:txBody>
      </p:sp>
    </p:spTree>
    <p:extLst>
      <p:ext uri="{BB962C8B-B14F-4D97-AF65-F5344CB8AC3E}">
        <p14:creationId xmlns:p14="http://schemas.microsoft.com/office/powerpoint/2010/main" val="327088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79474-1592-4295-9540-B69C82D864BE}" type="datetimeFigureOut">
              <a:rPr lang="de-DE" smtClean="0"/>
              <a:t>17.10.2015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EA9C9-3EC2-4FD3-B84C-B4DB59479703}" type="slidenum">
              <a:rPr lang="de-DE" smtClean="0"/>
              <a:t>‹Nr.›</a:t>
            </a:fld>
            <a:endParaRPr lang="de-DE"/>
          </a:p>
        </p:txBody>
      </p:sp>
    </p:spTree>
    <p:extLst>
      <p:ext uri="{BB962C8B-B14F-4D97-AF65-F5344CB8AC3E}">
        <p14:creationId xmlns:p14="http://schemas.microsoft.com/office/powerpoint/2010/main" val="4067133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5.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1.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jpe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2.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3529" y="194162"/>
            <a:ext cx="7632848" cy="4768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Textfeld 74"/>
          <p:cNvSpPr txBox="1"/>
          <p:nvPr/>
        </p:nvSpPr>
        <p:spPr>
          <a:xfrm>
            <a:off x="-1" y="5046042"/>
            <a:ext cx="9143999" cy="1600438"/>
          </a:xfrm>
          <a:prstGeom prst="rect">
            <a:avLst/>
          </a:prstGeom>
          <a:noFill/>
        </p:spPr>
        <p:txBody>
          <a:bodyPr wrap="square" rtlCol="0">
            <a:spAutoFit/>
          </a:bodyPr>
          <a:lstStyle/>
          <a:p>
            <a:pPr algn="ctr"/>
            <a:r>
              <a:rPr lang="de-DE" sz="4000" b="1" dirty="0" smtClean="0"/>
              <a:t>„Die EMAS-Gruppe informiert“</a:t>
            </a:r>
          </a:p>
          <a:p>
            <a:pPr algn="ctr"/>
            <a:r>
              <a:rPr lang="de-DE" sz="4000" dirty="0" smtClean="0"/>
              <a:t>Kurzvortrag </a:t>
            </a:r>
          </a:p>
          <a:p>
            <a:pPr algn="ctr"/>
            <a:r>
              <a:rPr lang="de-DE" dirty="0" smtClean="0"/>
              <a:t>[erstellt im Schuljahr 2015/2016]</a:t>
            </a:r>
            <a:endParaRPr lang="de-DE" sz="1600" dirty="0" smtClean="0"/>
          </a:p>
        </p:txBody>
      </p:sp>
      <p:sp>
        <p:nvSpPr>
          <p:cNvPr id="2" name="Textfeld 1"/>
          <p:cNvSpPr txBox="1"/>
          <p:nvPr/>
        </p:nvSpPr>
        <p:spPr>
          <a:xfrm>
            <a:off x="8562203" y="6381328"/>
            <a:ext cx="360040" cy="369332"/>
          </a:xfrm>
          <a:prstGeom prst="rect">
            <a:avLst/>
          </a:prstGeom>
          <a:noFill/>
        </p:spPr>
        <p:txBody>
          <a:bodyPr wrap="square" rtlCol="0">
            <a:spAutoFit/>
          </a:bodyPr>
          <a:lstStyle/>
          <a:p>
            <a:pPr algn="r"/>
            <a:r>
              <a:rPr lang="de-DE" b="1" dirty="0" smtClean="0"/>
              <a:t>1</a:t>
            </a:r>
            <a:endParaRPr lang="de-DE" b="1" dirty="0"/>
          </a:p>
        </p:txBody>
      </p:sp>
      <p:grpSp>
        <p:nvGrpSpPr>
          <p:cNvPr id="12" name="Gruppieren 11"/>
          <p:cNvGrpSpPr/>
          <p:nvPr/>
        </p:nvGrpSpPr>
        <p:grpSpPr>
          <a:xfrm>
            <a:off x="7144601" y="116632"/>
            <a:ext cx="1777642" cy="1089146"/>
            <a:chOff x="3920953" y="207913"/>
            <a:chExt cx="4936150" cy="3024336"/>
          </a:xfrm>
        </p:grpSpPr>
        <p:grpSp>
          <p:nvGrpSpPr>
            <p:cNvPr id="13" name="Gruppieren 12"/>
            <p:cNvGrpSpPr/>
            <p:nvPr/>
          </p:nvGrpSpPr>
          <p:grpSpPr>
            <a:xfrm>
              <a:off x="4067944" y="207913"/>
              <a:ext cx="4789159" cy="3024336"/>
              <a:chOff x="-19760" y="188640"/>
              <a:chExt cx="5167824" cy="3263462"/>
            </a:xfrm>
          </p:grpSpPr>
          <p:sp>
            <p:nvSpPr>
              <p:cNvPr id="16" name="Abgerundetes Rechteck 15"/>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17" name="Abgerundetes Rechteck 16"/>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18" name="Picture 2" descr="Ursulinen-Gymnasium Mannhei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 descr="http://www.emas.de/fileadmin/user_upload/01_allgemeines/Logos/emas-geprueftes-umweltmanagement_ohneReg_600dpi.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Tree>
    <p:extLst>
      <p:ext uri="{BB962C8B-B14F-4D97-AF65-F5344CB8AC3E}">
        <p14:creationId xmlns:p14="http://schemas.microsoft.com/office/powerpoint/2010/main" val="268482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8460432" y="6381328"/>
            <a:ext cx="461811" cy="369332"/>
          </a:xfrm>
          <a:prstGeom prst="rect">
            <a:avLst/>
          </a:prstGeom>
          <a:noFill/>
        </p:spPr>
        <p:txBody>
          <a:bodyPr wrap="square" rtlCol="0">
            <a:spAutoFit/>
          </a:bodyPr>
          <a:lstStyle/>
          <a:p>
            <a:pPr algn="r"/>
            <a:r>
              <a:rPr lang="de-DE" b="1" dirty="0" smtClean="0"/>
              <a:t>10</a:t>
            </a:r>
            <a:endParaRPr lang="de-DE" b="1" dirty="0"/>
          </a:p>
        </p:txBody>
      </p:sp>
      <p:grpSp>
        <p:nvGrpSpPr>
          <p:cNvPr id="13" name="Gruppieren 12"/>
          <p:cNvGrpSpPr/>
          <p:nvPr/>
        </p:nvGrpSpPr>
        <p:grpSpPr>
          <a:xfrm>
            <a:off x="7144601" y="116632"/>
            <a:ext cx="1777642" cy="1089146"/>
            <a:chOff x="3920953" y="207913"/>
            <a:chExt cx="4936150" cy="3024336"/>
          </a:xfrm>
        </p:grpSpPr>
        <p:grpSp>
          <p:nvGrpSpPr>
            <p:cNvPr id="14" name="Gruppieren 13"/>
            <p:cNvGrpSpPr/>
            <p:nvPr/>
          </p:nvGrpSpPr>
          <p:grpSpPr>
            <a:xfrm>
              <a:off x="4067944" y="207913"/>
              <a:ext cx="4789159" cy="3024336"/>
              <a:chOff x="-19760" y="188640"/>
              <a:chExt cx="5167824" cy="3263462"/>
            </a:xfrm>
          </p:grpSpPr>
          <p:sp>
            <p:nvSpPr>
              <p:cNvPr id="18" name="Abgerundetes Rechteck 17"/>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19" name="Abgerundetes Rechteck 18"/>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20" name="Picture 2" descr="Ursulinen-Gymnasium Mannhei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http://www.emas.de/fileadmin/user_upload/01_allgemeines/Logos/emas-geprueftes-umweltmanagement_ohneReg_600dpi.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22" name="Textfeld 21"/>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sp>
        <p:nvSpPr>
          <p:cNvPr id="24" name="Textfeld 23"/>
          <p:cNvSpPr txBox="1"/>
          <p:nvPr/>
        </p:nvSpPr>
        <p:spPr>
          <a:xfrm>
            <a:off x="258598" y="692696"/>
            <a:ext cx="4313402" cy="1104918"/>
          </a:xfrm>
          <a:prstGeom prst="rect">
            <a:avLst/>
          </a:prstGeom>
          <a:noFill/>
        </p:spPr>
        <p:txBody>
          <a:bodyPr wrap="square" rtlCol="0">
            <a:spAutoFit/>
          </a:bodyPr>
          <a:lstStyle/>
          <a:p>
            <a:pPr>
              <a:lnSpc>
                <a:spcPct val="80000"/>
              </a:lnSpc>
              <a:spcAft>
                <a:spcPts val="600"/>
              </a:spcAft>
            </a:pPr>
            <a:r>
              <a:rPr lang="de-DE" sz="3200" dirty="0" smtClean="0">
                <a:solidFill>
                  <a:schemeClr val="bg1">
                    <a:lumMod val="50000"/>
                  </a:schemeClr>
                </a:solidFill>
                <a:effectLst>
                  <a:outerShdw blurRad="38100" dist="38100" dir="2700000" algn="tl">
                    <a:srgbClr val="000000">
                      <a:alpha val="43137"/>
                    </a:srgbClr>
                  </a:outerShdw>
                </a:effectLst>
              </a:rPr>
              <a:t>Grundlagenwissen</a:t>
            </a:r>
          </a:p>
          <a:p>
            <a:pPr>
              <a:lnSpc>
                <a:spcPct val="80000"/>
              </a:lnSpc>
              <a:spcAft>
                <a:spcPts val="3600"/>
              </a:spcAft>
            </a:pPr>
            <a:r>
              <a:rPr lang="de-DE" sz="4400" dirty="0" smtClean="0">
                <a:solidFill>
                  <a:srgbClr val="0000FF"/>
                </a:solidFill>
                <a:effectLst>
                  <a:outerShdw blurRad="38100" dist="38100" dir="2700000" algn="tl">
                    <a:srgbClr val="000000">
                      <a:alpha val="43137"/>
                    </a:srgbClr>
                  </a:outerShdw>
                </a:effectLst>
              </a:rPr>
              <a:t>Frischfaserpapier</a:t>
            </a:r>
          </a:p>
        </p:txBody>
      </p:sp>
      <p:pic>
        <p:nvPicPr>
          <p:cNvPr id="2" name="Grafik 1"/>
          <p:cNvPicPr>
            <a:picLocks noChangeAspect="1"/>
          </p:cNvPicPr>
          <p:nvPr/>
        </p:nvPicPr>
        <p:blipFill rotWithShape="1">
          <a:blip r:embed="rId5"/>
          <a:srcRect l="6497" t="28350" r="67516" b="43301"/>
          <a:stretch/>
        </p:blipFill>
        <p:spPr>
          <a:xfrm>
            <a:off x="349843" y="1968930"/>
            <a:ext cx="2429069" cy="1656184"/>
          </a:xfrm>
          <a:prstGeom prst="rect">
            <a:avLst/>
          </a:prstGeom>
          <a:ln>
            <a:noFill/>
          </a:ln>
          <a:effectLst>
            <a:softEdge rad="112500"/>
          </a:effectLst>
        </p:spPr>
      </p:pic>
      <p:sp>
        <p:nvSpPr>
          <p:cNvPr id="26" name="Abgerundetes Rechteck 25"/>
          <p:cNvSpPr/>
          <p:nvPr/>
        </p:nvSpPr>
        <p:spPr>
          <a:xfrm>
            <a:off x="5589906" y="1716902"/>
            <a:ext cx="3293628" cy="1080120"/>
          </a:xfrm>
          <a:prstGeom prst="roundRect">
            <a:avLst/>
          </a:prstGeom>
          <a:solidFill>
            <a:schemeClr val="bg1">
              <a:lumMod val="95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80000"/>
              </a:lnSpc>
            </a:pPr>
            <a:r>
              <a:rPr lang="de-DE" sz="3600" dirty="0" smtClean="0">
                <a:solidFill>
                  <a:schemeClr val="tx1"/>
                </a:solidFill>
              </a:rPr>
              <a:t>weißes, frisches Papier</a:t>
            </a:r>
            <a:endParaRPr lang="de-DE" sz="3600" dirty="0">
              <a:solidFill>
                <a:schemeClr val="tx1"/>
              </a:solidFill>
            </a:endParaRPr>
          </a:p>
        </p:txBody>
      </p:sp>
      <p:sp>
        <p:nvSpPr>
          <p:cNvPr id="27" name="Nach oben gebogener Pfeil 26"/>
          <p:cNvSpPr/>
          <p:nvPr/>
        </p:nvSpPr>
        <p:spPr>
          <a:xfrm>
            <a:off x="6788828" y="2564904"/>
            <a:ext cx="1634495" cy="2681609"/>
          </a:xfrm>
          <a:prstGeom prst="bentUpArrow">
            <a:avLst>
              <a:gd name="adj1" fmla="val 27541"/>
              <a:gd name="adj2" fmla="val 24600"/>
              <a:gd name="adj3" fmla="val 25000"/>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23" name="Abgerundetes Rechteck 22"/>
          <p:cNvSpPr/>
          <p:nvPr/>
        </p:nvSpPr>
        <p:spPr>
          <a:xfrm>
            <a:off x="4355976" y="4437111"/>
            <a:ext cx="2467861" cy="1296145"/>
          </a:xfrm>
          <a:prstGeom prst="roundRect">
            <a:avLst/>
          </a:prstGeom>
          <a:solidFill>
            <a:schemeClr val="accent6">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3600" dirty="0" smtClean="0">
                <a:solidFill>
                  <a:schemeClr val="bg1"/>
                </a:solidFill>
              </a:rPr>
              <a:t>Brauner ZELLSTOFF</a:t>
            </a:r>
            <a:endParaRPr lang="de-DE" sz="3600" dirty="0">
              <a:solidFill>
                <a:schemeClr val="bg1"/>
              </a:solidFill>
            </a:endParaRPr>
          </a:p>
        </p:txBody>
      </p:sp>
      <p:sp>
        <p:nvSpPr>
          <p:cNvPr id="25" name="Pfeil nach rechts 24"/>
          <p:cNvSpPr/>
          <p:nvPr/>
        </p:nvSpPr>
        <p:spPr>
          <a:xfrm>
            <a:off x="3229887" y="4591554"/>
            <a:ext cx="1321462" cy="864096"/>
          </a:xfrm>
          <a:prstGeom prst="rightArrow">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5" name="Flussdiagramm: Magnetplattenspeicher 4"/>
          <p:cNvSpPr/>
          <p:nvPr/>
        </p:nvSpPr>
        <p:spPr>
          <a:xfrm>
            <a:off x="445197" y="3614810"/>
            <a:ext cx="2830659" cy="2489246"/>
          </a:xfrm>
          <a:prstGeom prst="flowChartMagneticDisk">
            <a:avLst/>
          </a:prstGeom>
          <a:solidFill>
            <a:schemeClr val="bg1">
              <a:lumMod val="7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z="1600" b="1" dirty="0" smtClean="0">
              <a:solidFill>
                <a:schemeClr val="tx1"/>
              </a:solidFill>
            </a:endParaRPr>
          </a:p>
          <a:p>
            <a:pPr algn="ctr">
              <a:lnSpc>
                <a:spcPct val="80000"/>
              </a:lnSpc>
            </a:pPr>
            <a:r>
              <a:rPr lang="de-DE" sz="2400" b="1" dirty="0" smtClean="0">
                <a:solidFill>
                  <a:schemeClr val="tx1"/>
                </a:solidFill>
              </a:rPr>
              <a:t>Alkalische </a:t>
            </a:r>
            <a:r>
              <a:rPr lang="de-DE" sz="2400" b="1" dirty="0" smtClean="0">
                <a:solidFill>
                  <a:schemeClr val="tx1"/>
                </a:solidFill>
              </a:rPr>
              <a:t>Schwefelsalzlösung</a:t>
            </a:r>
          </a:p>
          <a:p>
            <a:pPr algn="ctr"/>
            <a:r>
              <a:rPr lang="de-DE" dirty="0" smtClean="0">
                <a:solidFill>
                  <a:schemeClr val="tx1"/>
                </a:solidFill>
              </a:rPr>
              <a:t>[4 Stunden Kochen unter hohem Druck bei 160°C]</a:t>
            </a:r>
            <a:endParaRPr lang="de-DE" dirty="0">
              <a:solidFill>
                <a:schemeClr val="tx1"/>
              </a:solidFill>
            </a:endParaRPr>
          </a:p>
        </p:txBody>
      </p:sp>
      <p:sp>
        <p:nvSpPr>
          <p:cNvPr id="21" name="Pfeil nach rechts 20"/>
          <p:cNvSpPr/>
          <p:nvPr/>
        </p:nvSpPr>
        <p:spPr>
          <a:xfrm rot="5400000">
            <a:off x="900651" y="3011987"/>
            <a:ext cx="1224136" cy="794206"/>
          </a:xfrm>
          <a:prstGeom prst="rightArrow">
            <a:avLst/>
          </a:prstGeom>
          <a:solidFill>
            <a:schemeClr val="accent6">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28" name="Textfeld 27"/>
          <p:cNvSpPr txBox="1"/>
          <p:nvPr/>
        </p:nvSpPr>
        <p:spPr>
          <a:xfrm>
            <a:off x="3491880" y="3212976"/>
            <a:ext cx="4248472" cy="1015663"/>
          </a:xfrm>
          <a:prstGeom prst="rect">
            <a:avLst/>
          </a:prstGeom>
          <a:noFill/>
        </p:spPr>
        <p:txBody>
          <a:bodyPr wrap="square" rtlCol="0">
            <a:spAutoFit/>
          </a:bodyPr>
          <a:lstStyle/>
          <a:p>
            <a:pPr algn="r"/>
            <a:r>
              <a:rPr lang="de-DE" sz="2800" dirty="0" err="1" smtClean="0"/>
              <a:t>Mehrschrittiges</a:t>
            </a:r>
            <a:r>
              <a:rPr lang="de-DE" sz="2800" dirty="0" smtClean="0"/>
              <a:t> Bleichen   </a:t>
            </a:r>
            <a:r>
              <a:rPr lang="de-DE" sz="1600" dirty="0" smtClean="0"/>
              <a:t>mit Hilfe von Chlor- und Sauerstoff- </a:t>
            </a:r>
            <a:r>
              <a:rPr lang="de-DE" sz="1600" dirty="0" err="1" smtClean="0"/>
              <a:t>verbindungen</a:t>
            </a:r>
            <a:r>
              <a:rPr lang="de-DE" sz="1600" dirty="0" smtClean="0"/>
              <a:t> und mehrfachem Waschen</a:t>
            </a:r>
            <a:endParaRPr lang="de-DE" sz="1400" dirty="0"/>
          </a:p>
        </p:txBody>
      </p:sp>
    </p:spTree>
    <p:extLst>
      <p:ext uri="{BB962C8B-B14F-4D97-AF65-F5344CB8AC3E}">
        <p14:creationId xmlns:p14="http://schemas.microsoft.com/office/powerpoint/2010/main" val="75921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504" y="6475791"/>
            <a:ext cx="8388424" cy="246221"/>
          </a:xfrm>
          <a:prstGeom prst="rect">
            <a:avLst/>
          </a:prstGeom>
        </p:spPr>
        <p:txBody>
          <a:bodyPr wrap="square">
            <a:spAutoFit/>
          </a:bodyPr>
          <a:lstStyle/>
          <a:p>
            <a:r>
              <a:rPr lang="de-DE" sz="1000" b="1" dirty="0" smtClean="0"/>
              <a:t>Bildquelle: </a:t>
            </a:r>
            <a:r>
              <a:rPr lang="de-DE" sz="1000" dirty="0" smtClean="0"/>
              <a:t>http</a:t>
            </a:r>
            <a:r>
              <a:rPr lang="de-DE" sz="1000" dirty="0"/>
              <a:t>://www.waldspiele-stmk.at/wp-content/uploads/2014/07/FX-Holzschliff-f%C3%BCr-Papier-und-Pappe-1.jpg</a:t>
            </a:r>
          </a:p>
        </p:txBody>
      </p:sp>
      <p:sp>
        <p:nvSpPr>
          <p:cNvPr id="4" name="Textfeld 3"/>
          <p:cNvSpPr txBox="1"/>
          <p:nvPr/>
        </p:nvSpPr>
        <p:spPr>
          <a:xfrm>
            <a:off x="8460432" y="6381328"/>
            <a:ext cx="461811" cy="369332"/>
          </a:xfrm>
          <a:prstGeom prst="rect">
            <a:avLst/>
          </a:prstGeom>
          <a:noFill/>
        </p:spPr>
        <p:txBody>
          <a:bodyPr wrap="square" rtlCol="0">
            <a:spAutoFit/>
          </a:bodyPr>
          <a:lstStyle/>
          <a:p>
            <a:pPr algn="r"/>
            <a:r>
              <a:rPr lang="de-DE" b="1" dirty="0" smtClean="0"/>
              <a:t>11</a:t>
            </a:r>
            <a:endParaRPr lang="de-DE" b="1" dirty="0"/>
          </a:p>
        </p:txBody>
      </p:sp>
      <p:grpSp>
        <p:nvGrpSpPr>
          <p:cNvPr id="6" name="Gruppieren 5"/>
          <p:cNvGrpSpPr/>
          <p:nvPr/>
        </p:nvGrpSpPr>
        <p:grpSpPr>
          <a:xfrm>
            <a:off x="7144601" y="116632"/>
            <a:ext cx="1777642" cy="1089146"/>
            <a:chOff x="3920953" y="207913"/>
            <a:chExt cx="4936150" cy="3024336"/>
          </a:xfrm>
        </p:grpSpPr>
        <p:grpSp>
          <p:nvGrpSpPr>
            <p:cNvPr id="7" name="Gruppieren 6"/>
            <p:cNvGrpSpPr/>
            <p:nvPr/>
          </p:nvGrpSpPr>
          <p:grpSpPr>
            <a:xfrm>
              <a:off x="4067944" y="207913"/>
              <a:ext cx="4789159" cy="3024336"/>
              <a:chOff x="-19760" y="188640"/>
              <a:chExt cx="5167824" cy="3263462"/>
            </a:xfrm>
          </p:grpSpPr>
          <p:sp>
            <p:nvSpPr>
              <p:cNvPr id="10" name="Abgerundetes Rechteck 9"/>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11" name="Abgerundetes Rechteck 10"/>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12" name="Picture 2" descr="Ursulinen-Gymnasium Mannhei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http://www.emas.de/fileadmin/user_upload/01_allgemeines/Logos/emas-geprueftes-umweltmanagement_ohneReg_600dpi.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13" name="Textfeld 12"/>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sp>
        <p:nvSpPr>
          <p:cNvPr id="14" name="Textfeld 13"/>
          <p:cNvSpPr txBox="1"/>
          <p:nvPr/>
        </p:nvSpPr>
        <p:spPr>
          <a:xfrm>
            <a:off x="260255" y="692696"/>
            <a:ext cx="3663674" cy="496161"/>
          </a:xfrm>
          <a:prstGeom prst="rect">
            <a:avLst/>
          </a:prstGeom>
          <a:noFill/>
        </p:spPr>
        <p:txBody>
          <a:bodyPr wrap="square" rtlCol="0">
            <a:spAutoFit/>
          </a:bodyPr>
          <a:lstStyle/>
          <a:p>
            <a:pPr>
              <a:lnSpc>
                <a:spcPct val="80000"/>
              </a:lnSpc>
              <a:spcAft>
                <a:spcPts val="600"/>
              </a:spcAft>
            </a:pPr>
            <a:r>
              <a:rPr lang="de-DE" sz="3200" dirty="0" smtClean="0">
                <a:solidFill>
                  <a:schemeClr val="bg1">
                    <a:lumMod val="50000"/>
                  </a:schemeClr>
                </a:solidFill>
                <a:effectLst>
                  <a:outerShdw blurRad="38100" dist="38100" dir="2700000" algn="tl">
                    <a:srgbClr val="000000">
                      <a:alpha val="43137"/>
                    </a:srgbClr>
                  </a:outerShdw>
                </a:effectLst>
              </a:rPr>
              <a:t>Grundlagenwissen</a:t>
            </a:r>
          </a:p>
        </p:txBody>
      </p:sp>
      <p:grpSp>
        <p:nvGrpSpPr>
          <p:cNvPr id="16" name="Gruppieren 15"/>
          <p:cNvGrpSpPr/>
          <p:nvPr/>
        </p:nvGrpSpPr>
        <p:grpSpPr>
          <a:xfrm>
            <a:off x="251520" y="1340768"/>
            <a:ext cx="7445730" cy="4844202"/>
            <a:chOff x="-248193" y="1340768"/>
            <a:chExt cx="7445730" cy="4844202"/>
          </a:xfrm>
        </p:grpSpPr>
        <p:pic>
          <p:nvPicPr>
            <p:cNvPr id="2050" name="Picture 2" descr="http://www.waldspiele-stmk.at/wp-content/uploads/2014/07/FX-Holzschliff-f%C3%BCr-Papier-und-Pappe-1.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4418" t="15563" r="1426"/>
            <a:stretch/>
          </p:blipFill>
          <p:spPr bwMode="auto">
            <a:xfrm>
              <a:off x="-248193" y="1463040"/>
              <a:ext cx="7445730" cy="4721930"/>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p:cNvSpPr/>
            <p:nvPr/>
          </p:nvSpPr>
          <p:spPr>
            <a:xfrm>
              <a:off x="539552" y="1340768"/>
              <a:ext cx="155254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Textfeld 2"/>
          <p:cNvSpPr txBox="1"/>
          <p:nvPr/>
        </p:nvSpPr>
        <p:spPr>
          <a:xfrm>
            <a:off x="6143015" y="2204864"/>
            <a:ext cx="2699290" cy="2800767"/>
          </a:xfrm>
          <a:prstGeom prst="rect">
            <a:avLst/>
          </a:prstGeom>
          <a:noFill/>
        </p:spPr>
        <p:txBody>
          <a:bodyPr wrap="square" rtlCol="0">
            <a:spAutoFit/>
          </a:bodyPr>
          <a:lstStyle/>
          <a:p>
            <a:pPr algn="r">
              <a:lnSpc>
                <a:spcPct val="80000"/>
              </a:lnSpc>
            </a:pPr>
            <a:r>
              <a:rPr lang="de-DE" sz="4400" dirty="0" smtClean="0">
                <a:solidFill>
                  <a:srgbClr val="0000FF"/>
                </a:solidFill>
                <a:effectLst>
                  <a:outerShdw blurRad="38100" dist="38100" dir="2700000" algn="tl">
                    <a:srgbClr val="000000">
                      <a:alpha val="43137"/>
                    </a:srgbClr>
                  </a:outerShdw>
                </a:effectLst>
              </a:rPr>
              <a:t>Holzschliff</a:t>
            </a:r>
            <a:endParaRPr lang="de-DE" sz="4400" dirty="0">
              <a:solidFill>
                <a:srgbClr val="0000FF"/>
              </a:solidFill>
              <a:effectLst>
                <a:outerShdw blurRad="38100" dist="38100" dir="2700000" algn="tl">
                  <a:srgbClr val="000000">
                    <a:alpha val="43137"/>
                  </a:srgbClr>
                </a:outerShdw>
              </a:effectLst>
            </a:endParaRPr>
          </a:p>
          <a:p>
            <a:pPr algn="r">
              <a:lnSpc>
                <a:spcPct val="80000"/>
              </a:lnSpc>
            </a:pPr>
            <a:r>
              <a:rPr lang="de-DE" sz="4400" dirty="0" smtClean="0">
                <a:solidFill>
                  <a:srgbClr val="0000FF"/>
                </a:solidFill>
                <a:effectLst>
                  <a:outerShdw blurRad="38100" dist="38100" dir="2700000" algn="tl">
                    <a:srgbClr val="000000">
                      <a:alpha val="43137"/>
                    </a:srgbClr>
                  </a:outerShdw>
                </a:effectLst>
              </a:rPr>
              <a:t>für</a:t>
            </a:r>
            <a:endParaRPr lang="de-DE" sz="4400" dirty="0">
              <a:solidFill>
                <a:srgbClr val="0000FF"/>
              </a:solidFill>
              <a:effectLst>
                <a:outerShdw blurRad="38100" dist="38100" dir="2700000" algn="tl">
                  <a:srgbClr val="000000">
                    <a:alpha val="43137"/>
                  </a:srgbClr>
                </a:outerShdw>
              </a:effectLst>
            </a:endParaRPr>
          </a:p>
          <a:p>
            <a:pPr algn="r">
              <a:lnSpc>
                <a:spcPct val="80000"/>
              </a:lnSpc>
            </a:pPr>
            <a:r>
              <a:rPr lang="de-DE" sz="4400" dirty="0" smtClean="0">
                <a:solidFill>
                  <a:srgbClr val="0000FF"/>
                </a:solidFill>
                <a:effectLst>
                  <a:outerShdw blurRad="38100" dist="38100" dir="2700000" algn="tl">
                    <a:srgbClr val="000000">
                      <a:alpha val="43137"/>
                    </a:srgbClr>
                  </a:outerShdw>
                </a:effectLst>
              </a:rPr>
              <a:t>Papier</a:t>
            </a:r>
            <a:endParaRPr lang="de-DE" sz="4400" dirty="0">
              <a:solidFill>
                <a:srgbClr val="0000FF"/>
              </a:solidFill>
              <a:effectLst>
                <a:outerShdw blurRad="38100" dist="38100" dir="2700000" algn="tl">
                  <a:srgbClr val="000000">
                    <a:alpha val="43137"/>
                  </a:srgbClr>
                </a:outerShdw>
              </a:effectLst>
            </a:endParaRPr>
          </a:p>
          <a:p>
            <a:pPr algn="r">
              <a:lnSpc>
                <a:spcPct val="80000"/>
              </a:lnSpc>
            </a:pPr>
            <a:r>
              <a:rPr lang="de-DE" sz="4400" dirty="0" smtClean="0">
                <a:solidFill>
                  <a:srgbClr val="0000FF"/>
                </a:solidFill>
                <a:effectLst>
                  <a:outerShdw blurRad="38100" dist="38100" dir="2700000" algn="tl">
                    <a:srgbClr val="000000">
                      <a:alpha val="43137"/>
                    </a:srgbClr>
                  </a:outerShdw>
                </a:effectLst>
              </a:rPr>
              <a:t>und </a:t>
            </a:r>
            <a:endParaRPr lang="de-DE" sz="4400" dirty="0">
              <a:solidFill>
                <a:srgbClr val="0000FF"/>
              </a:solidFill>
              <a:effectLst>
                <a:outerShdw blurRad="38100" dist="38100" dir="2700000" algn="tl">
                  <a:srgbClr val="000000">
                    <a:alpha val="43137"/>
                  </a:srgbClr>
                </a:outerShdw>
              </a:effectLst>
            </a:endParaRPr>
          </a:p>
          <a:p>
            <a:pPr algn="r">
              <a:lnSpc>
                <a:spcPct val="80000"/>
              </a:lnSpc>
            </a:pPr>
            <a:r>
              <a:rPr lang="de-DE" sz="4400" dirty="0" smtClean="0">
                <a:solidFill>
                  <a:srgbClr val="0000FF"/>
                </a:solidFill>
                <a:effectLst>
                  <a:outerShdw blurRad="38100" dist="38100" dir="2700000" algn="tl">
                    <a:srgbClr val="000000">
                      <a:alpha val="43137"/>
                    </a:srgbClr>
                  </a:outerShdw>
                </a:effectLst>
              </a:rPr>
              <a:t>Pappe</a:t>
            </a:r>
            <a:endParaRPr lang="de-DE" sz="4400"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0767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60254" y="692696"/>
            <a:ext cx="4064913" cy="1104918"/>
          </a:xfrm>
          <a:prstGeom prst="rect">
            <a:avLst/>
          </a:prstGeom>
          <a:noFill/>
        </p:spPr>
        <p:txBody>
          <a:bodyPr wrap="square" rtlCol="0">
            <a:spAutoFit/>
          </a:bodyPr>
          <a:lstStyle/>
          <a:p>
            <a:pPr>
              <a:lnSpc>
                <a:spcPct val="80000"/>
              </a:lnSpc>
              <a:spcAft>
                <a:spcPts val="600"/>
              </a:spcAft>
            </a:pPr>
            <a:r>
              <a:rPr lang="de-DE" sz="3200" dirty="0" smtClean="0">
                <a:solidFill>
                  <a:schemeClr val="bg1">
                    <a:lumMod val="50000"/>
                  </a:schemeClr>
                </a:solidFill>
                <a:effectLst>
                  <a:outerShdw blurRad="38100" dist="38100" dir="2700000" algn="tl">
                    <a:srgbClr val="000000">
                      <a:alpha val="43137"/>
                    </a:srgbClr>
                  </a:outerShdw>
                </a:effectLst>
              </a:rPr>
              <a:t>Grundlagenwissen</a:t>
            </a:r>
          </a:p>
          <a:p>
            <a:pPr>
              <a:lnSpc>
                <a:spcPct val="80000"/>
              </a:lnSpc>
              <a:spcAft>
                <a:spcPts val="3600"/>
              </a:spcAft>
            </a:pPr>
            <a:r>
              <a:rPr lang="de-DE" sz="4400" dirty="0" smtClean="0">
                <a:solidFill>
                  <a:srgbClr val="0000FF"/>
                </a:solidFill>
                <a:effectLst>
                  <a:outerShdw blurRad="38100" dist="38100" dir="2700000" algn="tl">
                    <a:srgbClr val="000000">
                      <a:alpha val="43137"/>
                    </a:srgbClr>
                  </a:outerShdw>
                </a:effectLst>
              </a:rPr>
              <a:t>Recyclingpapier</a:t>
            </a:r>
          </a:p>
        </p:txBody>
      </p:sp>
      <p:sp>
        <p:nvSpPr>
          <p:cNvPr id="13" name="Textfeld 12"/>
          <p:cNvSpPr txBox="1"/>
          <p:nvPr/>
        </p:nvSpPr>
        <p:spPr>
          <a:xfrm>
            <a:off x="8460432" y="6381328"/>
            <a:ext cx="461811" cy="369332"/>
          </a:xfrm>
          <a:prstGeom prst="rect">
            <a:avLst/>
          </a:prstGeom>
          <a:noFill/>
        </p:spPr>
        <p:txBody>
          <a:bodyPr wrap="square" rtlCol="0">
            <a:spAutoFit/>
          </a:bodyPr>
          <a:lstStyle/>
          <a:p>
            <a:pPr algn="r"/>
            <a:r>
              <a:rPr lang="de-DE" b="1" dirty="0" smtClean="0"/>
              <a:t>12</a:t>
            </a:r>
            <a:endParaRPr lang="de-DE" b="1" dirty="0"/>
          </a:p>
        </p:txBody>
      </p:sp>
      <p:grpSp>
        <p:nvGrpSpPr>
          <p:cNvPr id="14" name="Gruppieren 13"/>
          <p:cNvGrpSpPr/>
          <p:nvPr/>
        </p:nvGrpSpPr>
        <p:grpSpPr>
          <a:xfrm>
            <a:off x="7144601" y="116632"/>
            <a:ext cx="1777642" cy="1089146"/>
            <a:chOff x="3920953" y="207913"/>
            <a:chExt cx="4936150" cy="3024336"/>
          </a:xfrm>
        </p:grpSpPr>
        <p:grpSp>
          <p:nvGrpSpPr>
            <p:cNvPr id="15" name="Gruppieren 14"/>
            <p:cNvGrpSpPr/>
            <p:nvPr/>
          </p:nvGrpSpPr>
          <p:grpSpPr>
            <a:xfrm>
              <a:off x="4067944" y="207913"/>
              <a:ext cx="4789159" cy="3024336"/>
              <a:chOff x="-19760" y="188640"/>
              <a:chExt cx="5167824" cy="3263462"/>
            </a:xfrm>
          </p:grpSpPr>
          <p:sp>
            <p:nvSpPr>
              <p:cNvPr id="19" name="Abgerundetes Rechteck 18"/>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20" name="Abgerundetes Rechteck 19"/>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21" name="Picture 2" descr="Ursulinen-Gymnasium Mannhei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http://www.emas.de/fileadmin/user_upload/01_allgemeines/Logos/emas-geprueftes-umweltmanagement_ohneReg_600dpi.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24" name="Textfeld 23"/>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sp>
        <p:nvSpPr>
          <p:cNvPr id="35" name="Abgerundetes Rechteck 34"/>
          <p:cNvSpPr/>
          <p:nvPr/>
        </p:nvSpPr>
        <p:spPr>
          <a:xfrm>
            <a:off x="6014812" y="2655990"/>
            <a:ext cx="1952250" cy="794206"/>
          </a:xfrm>
          <a:prstGeom prst="roundRect">
            <a:avLst/>
          </a:prstGeom>
          <a:solidFill>
            <a:schemeClr val="accent6">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3600" dirty="0" smtClean="0">
                <a:solidFill>
                  <a:schemeClr val="tx1"/>
                </a:solidFill>
              </a:rPr>
              <a:t>FASERN</a:t>
            </a:r>
            <a:endParaRPr lang="de-DE" sz="3600" dirty="0">
              <a:solidFill>
                <a:schemeClr val="tx1"/>
              </a:solidFill>
            </a:endParaRPr>
          </a:p>
        </p:txBody>
      </p:sp>
      <p:sp>
        <p:nvSpPr>
          <p:cNvPr id="9" name="Pfeil nach rechts 8"/>
          <p:cNvSpPr/>
          <p:nvPr/>
        </p:nvSpPr>
        <p:spPr>
          <a:xfrm>
            <a:off x="4870718" y="2663248"/>
            <a:ext cx="1224136" cy="79420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5" name="Abgerundetes Rechteck 4"/>
          <p:cNvSpPr/>
          <p:nvPr/>
        </p:nvSpPr>
        <p:spPr>
          <a:xfrm>
            <a:off x="2699792" y="2454483"/>
            <a:ext cx="2376264" cy="121173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3600" dirty="0" smtClean="0">
                <a:solidFill>
                  <a:schemeClr val="tx1"/>
                </a:solidFill>
              </a:rPr>
              <a:t>ALTPAPIER</a:t>
            </a:r>
          </a:p>
          <a:p>
            <a:pPr algn="ctr"/>
            <a:r>
              <a:rPr lang="de-DE" sz="2000" dirty="0" smtClean="0">
                <a:solidFill>
                  <a:schemeClr val="tx1"/>
                </a:solidFill>
              </a:rPr>
              <a:t>anstelle </a:t>
            </a:r>
            <a:r>
              <a:rPr lang="de-DE" sz="2000" dirty="0">
                <a:solidFill>
                  <a:schemeClr val="tx1"/>
                </a:solidFill>
              </a:rPr>
              <a:t>von </a:t>
            </a:r>
            <a:r>
              <a:rPr lang="de-DE" sz="2000" dirty="0" smtClean="0">
                <a:solidFill>
                  <a:schemeClr val="tx1"/>
                </a:solidFill>
              </a:rPr>
              <a:t>HOLZ</a:t>
            </a:r>
            <a:endParaRPr lang="de-DE" sz="3600" dirty="0">
              <a:solidFill>
                <a:schemeClr val="tx1"/>
              </a:solidFill>
            </a:endParaRPr>
          </a:p>
        </p:txBody>
      </p:sp>
      <p:sp>
        <p:nvSpPr>
          <p:cNvPr id="7" name="Legende mit Pfeil nach rechts 6"/>
          <p:cNvSpPr/>
          <p:nvPr/>
        </p:nvSpPr>
        <p:spPr>
          <a:xfrm>
            <a:off x="359360" y="2495218"/>
            <a:ext cx="2484448" cy="1123792"/>
          </a:xfrm>
          <a:prstGeom prst="rightArrowCallout">
            <a:avLst>
              <a:gd name="adj1" fmla="val 25783"/>
              <a:gd name="adj2" fmla="val 25000"/>
              <a:gd name="adj3" fmla="val 26197"/>
              <a:gd name="adj4" fmla="val 7864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400" dirty="0" smtClean="0"/>
              <a:t>Wasser &amp; Chemikalien</a:t>
            </a:r>
            <a:endParaRPr lang="de-DE" sz="2400" dirty="0"/>
          </a:p>
        </p:txBody>
      </p:sp>
      <p:sp>
        <p:nvSpPr>
          <p:cNvPr id="11" name="Textfeld 10"/>
          <p:cNvSpPr txBox="1"/>
          <p:nvPr/>
        </p:nvSpPr>
        <p:spPr>
          <a:xfrm>
            <a:off x="7308304" y="3822635"/>
            <a:ext cx="1790173" cy="1261884"/>
          </a:xfrm>
          <a:prstGeom prst="rect">
            <a:avLst/>
          </a:prstGeom>
          <a:noFill/>
        </p:spPr>
        <p:txBody>
          <a:bodyPr wrap="square" rtlCol="0">
            <a:spAutoFit/>
          </a:bodyPr>
          <a:lstStyle/>
          <a:p>
            <a:r>
              <a:rPr lang="de-DE" sz="2800" dirty="0" smtClean="0"/>
              <a:t>De-</a:t>
            </a:r>
            <a:r>
              <a:rPr lang="de-DE" sz="2800" dirty="0" err="1" smtClean="0"/>
              <a:t>Inking</a:t>
            </a:r>
            <a:endParaRPr lang="de-DE" sz="2800" dirty="0" smtClean="0"/>
          </a:p>
          <a:p>
            <a:r>
              <a:rPr lang="de-DE" sz="1600" dirty="0" smtClean="0"/>
              <a:t>Entfernung von Druckfarben und Verunreinigungen</a:t>
            </a:r>
            <a:endParaRPr lang="de-DE" sz="1400" dirty="0"/>
          </a:p>
        </p:txBody>
      </p:sp>
      <p:sp>
        <p:nvSpPr>
          <p:cNvPr id="37" name="Abgerundetes Rechteck 36"/>
          <p:cNvSpPr/>
          <p:nvPr/>
        </p:nvSpPr>
        <p:spPr>
          <a:xfrm>
            <a:off x="2483768" y="4653136"/>
            <a:ext cx="3363075" cy="1368152"/>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3600" dirty="0" smtClean="0">
                <a:solidFill>
                  <a:schemeClr val="tx1"/>
                </a:solidFill>
              </a:rPr>
              <a:t>Zeitungspapier Verpackungen</a:t>
            </a:r>
            <a:endParaRPr lang="de-DE" sz="3600" dirty="0">
              <a:solidFill>
                <a:schemeClr val="tx1"/>
              </a:solidFill>
            </a:endParaRPr>
          </a:p>
        </p:txBody>
      </p:sp>
      <p:sp>
        <p:nvSpPr>
          <p:cNvPr id="12" name="Nach oben gebogener Pfeil 11"/>
          <p:cNvSpPr/>
          <p:nvPr/>
        </p:nvSpPr>
        <p:spPr>
          <a:xfrm rot="5400000" flipV="1">
            <a:off x="5355989" y="3829023"/>
            <a:ext cx="2243335" cy="1485681"/>
          </a:xfrm>
          <a:prstGeom prst="bentUpArrow">
            <a:avLst>
              <a:gd name="adj1" fmla="val 27541"/>
              <a:gd name="adj2" fmla="val 25000"/>
              <a:gd name="adj3" fmla="val 25000"/>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pic>
        <p:nvPicPr>
          <p:cNvPr id="1026" name="Picture 2" descr="http://musikverein-meissenheim.de/wordpress/wordpress/wp-content/uploads/2012/09/altpapier.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930" y="4005064"/>
            <a:ext cx="2368741" cy="260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3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8014621" y="6381328"/>
            <a:ext cx="907622" cy="369332"/>
          </a:xfrm>
          <a:prstGeom prst="rect">
            <a:avLst/>
          </a:prstGeom>
          <a:noFill/>
        </p:spPr>
        <p:txBody>
          <a:bodyPr wrap="square" rtlCol="0">
            <a:spAutoFit/>
          </a:bodyPr>
          <a:lstStyle/>
          <a:p>
            <a:pPr algn="r"/>
            <a:r>
              <a:rPr lang="de-DE" b="1" dirty="0" smtClean="0"/>
              <a:t>13</a:t>
            </a:r>
            <a:endParaRPr lang="de-DE" b="1" dirty="0"/>
          </a:p>
        </p:txBody>
      </p:sp>
      <p:grpSp>
        <p:nvGrpSpPr>
          <p:cNvPr id="13" name="Gruppieren 12"/>
          <p:cNvGrpSpPr/>
          <p:nvPr/>
        </p:nvGrpSpPr>
        <p:grpSpPr>
          <a:xfrm>
            <a:off x="7144601" y="116632"/>
            <a:ext cx="1777642" cy="1089146"/>
            <a:chOff x="3920953" y="207913"/>
            <a:chExt cx="4936150" cy="3024336"/>
          </a:xfrm>
        </p:grpSpPr>
        <p:grpSp>
          <p:nvGrpSpPr>
            <p:cNvPr id="14" name="Gruppieren 13"/>
            <p:cNvGrpSpPr/>
            <p:nvPr/>
          </p:nvGrpSpPr>
          <p:grpSpPr>
            <a:xfrm>
              <a:off x="4067944" y="207913"/>
              <a:ext cx="4789159" cy="3024336"/>
              <a:chOff x="-19760" y="188640"/>
              <a:chExt cx="5167824" cy="3263462"/>
            </a:xfrm>
          </p:grpSpPr>
          <p:sp>
            <p:nvSpPr>
              <p:cNvPr id="18" name="Abgerundetes Rechteck 17"/>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19" name="Abgerundetes Rechteck 18"/>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20" name="Picture 2" descr="Ursulinen-Gymnasium Mannhei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http://www.emas.de/fileadmin/user_upload/01_allgemeines/Logos/emas-geprueftes-umweltmanagement_ohneReg_600dpi.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24" name="Textfeld 23"/>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sp>
        <p:nvSpPr>
          <p:cNvPr id="17" name="Textfeld 16"/>
          <p:cNvSpPr txBox="1"/>
          <p:nvPr/>
        </p:nvSpPr>
        <p:spPr>
          <a:xfrm>
            <a:off x="260255" y="692696"/>
            <a:ext cx="3663674" cy="496161"/>
          </a:xfrm>
          <a:prstGeom prst="rect">
            <a:avLst/>
          </a:prstGeom>
          <a:noFill/>
        </p:spPr>
        <p:txBody>
          <a:bodyPr wrap="square" rtlCol="0">
            <a:spAutoFit/>
          </a:bodyPr>
          <a:lstStyle/>
          <a:p>
            <a:pPr>
              <a:lnSpc>
                <a:spcPct val="80000"/>
              </a:lnSpc>
              <a:spcAft>
                <a:spcPts val="600"/>
              </a:spcAft>
            </a:pPr>
            <a:r>
              <a:rPr lang="de-DE" sz="3200" dirty="0" smtClean="0">
                <a:solidFill>
                  <a:schemeClr val="bg1">
                    <a:lumMod val="50000"/>
                  </a:schemeClr>
                </a:solidFill>
                <a:effectLst>
                  <a:outerShdw blurRad="38100" dist="38100" dir="2700000" algn="tl">
                    <a:srgbClr val="000000">
                      <a:alpha val="43137"/>
                    </a:srgbClr>
                  </a:outerShdw>
                </a:effectLst>
              </a:rPr>
              <a:t>Ökobilanz</a:t>
            </a:r>
          </a:p>
        </p:txBody>
      </p:sp>
      <p:pic>
        <p:nvPicPr>
          <p:cNvPr id="5122" name="Picture 2" descr="http://www.naturkost.de/bilder/tabell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145" y="1196752"/>
            <a:ext cx="4371871" cy="5362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4716016" y="1916832"/>
            <a:ext cx="4320479" cy="461665"/>
          </a:xfrm>
          <a:prstGeom prst="rect">
            <a:avLst/>
          </a:prstGeom>
          <a:noFill/>
        </p:spPr>
        <p:txBody>
          <a:bodyPr wrap="square" rtlCol="0">
            <a:spAutoFit/>
          </a:bodyPr>
          <a:lstStyle/>
          <a:p>
            <a:pPr algn="r"/>
            <a:r>
              <a:rPr lang="de-DE" sz="2400" dirty="0" smtClean="0"/>
              <a:t>Herstellung von etwa 25 Heften</a:t>
            </a:r>
            <a:endParaRPr lang="de-DE" sz="2400" dirty="0"/>
          </a:p>
        </p:txBody>
      </p:sp>
      <p:sp>
        <p:nvSpPr>
          <p:cNvPr id="5" name="Rechteck 4"/>
          <p:cNvSpPr/>
          <p:nvPr/>
        </p:nvSpPr>
        <p:spPr>
          <a:xfrm>
            <a:off x="4716016" y="6165304"/>
            <a:ext cx="4572000" cy="400110"/>
          </a:xfrm>
          <a:prstGeom prst="rect">
            <a:avLst/>
          </a:prstGeom>
        </p:spPr>
        <p:txBody>
          <a:bodyPr>
            <a:spAutoFit/>
          </a:bodyPr>
          <a:lstStyle/>
          <a:p>
            <a:r>
              <a:rPr lang="de-DE" sz="1000" b="1" dirty="0" smtClean="0"/>
              <a:t>Bildquelle:</a:t>
            </a:r>
          </a:p>
          <a:p>
            <a:r>
              <a:rPr lang="de-DE" sz="1000" dirty="0" smtClean="0"/>
              <a:t>http</a:t>
            </a:r>
            <a:r>
              <a:rPr lang="de-DE" sz="1000" dirty="0"/>
              <a:t>://schrotundkorn.de/lebenumwelt/lesen/sk970705.html</a:t>
            </a:r>
          </a:p>
        </p:txBody>
      </p:sp>
    </p:spTree>
    <p:extLst>
      <p:ext uri="{BB962C8B-B14F-4D97-AF65-F5344CB8AC3E}">
        <p14:creationId xmlns:p14="http://schemas.microsoft.com/office/powerpoint/2010/main" val="247547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bgerundetes Rechteck 22"/>
          <p:cNvSpPr/>
          <p:nvPr/>
        </p:nvSpPr>
        <p:spPr>
          <a:xfrm>
            <a:off x="5416507" y="1772816"/>
            <a:ext cx="2467861" cy="1296145"/>
          </a:xfrm>
          <a:prstGeom prst="roundRect">
            <a:avLst/>
          </a:prstGeom>
          <a:solidFill>
            <a:schemeClr val="bg1"/>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3600" dirty="0" smtClean="0">
                <a:solidFill>
                  <a:schemeClr val="tx1"/>
                </a:solidFill>
              </a:rPr>
              <a:t>Helles Papier</a:t>
            </a:r>
            <a:endParaRPr lang="de-DE" sz="3600" dirty="0">
              <a:solidFill>
                <a:schemeClr val="tx1"/>
              </a:solidFill>
            </a:endParaRPr>
          </a:p>
        </p:txBody>
      </p:sp>
      <p:sp>
        <p:nvSpPr>
          <p:cNvPr id="7" name="Nach oben gebogener Pfeil 6"/>
          <p:cNvSpPr/>
          <p:nvPr/>
        </p:nvSpPr>
        <p:spPr>
          <a:xfrm rot="5400000" flipH="1">
            <a:off x="2735796" y="1304764"/>
            <a:ext cx="2304256" cy="3528392"/>
          </a:xfrm>
          <a:prstGeom prst="bentUpArrow">
            <a:avLst>
              <a:gd name="adj1" fmla="val 29808"/>
              <a:gd name="adj2" fmla="val 25000"/>
              <a:gd name="adj3" fmla="val 25000"/>
            </a:avLst>
          </a:prstGeom>
          <a:solidFill>
            <a:srgbClr val="FFC00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dirty="0"/>
          </a:p>
        </p:txBody>
      </p:sp>
      <p:sp>
        <p:nvSpPr>
          <p:cNvPr id="12" name="Textfeld 11"/>
          <p:cNvSpPr txBox="1"/>
          <p:nvPr/>
        </p:nvSpPr>
        <p:spPr>
          <a:xfrm>
            <a:off x="8014621" y="6381328"/>
            <a:ext cx="907622" cy="369332"/>
          </a:xfrm>
          <a:prstGeom prst="rect">
            <a:avLst/>
          </a:prstGeom>
          <a:noFill/>
        </p:spPr>
        <p:txBody>
          <a:bodyPr wrap="square" rtlCol="0">
            <a:spAutoFit/>
          </a:bodyPr>
          <a:lstStyle/>
          <a:p>
            <a:pPr algn="r"/>
            <a:r>
              <a:rPr lang="de-DE" b="1" dirty="0" smtClean="0"/>
              <a:t>14</a:t>
            </a:r>
            <a:endParaRPr lang="de-DE" b="1" dirty="0"/>
          </a:p>
        </p:txBody>
      </p:sp>
      <p:grpSp>
        <p:nvGrpSpPr>
          <p:cNvPr id="13" name="Gruppieren 12"/>
          <p:cNvGrpSpPr/>
          <p:nvPr/>
        </p:nvGrpSpPr>
        <p:grpSpPr>
          <a:xfrm>
            <a:off x="7144601" y="116632"/>
            <a:ext cx="1777642" cy="1089146"/>
            <a:chOff x="3920953" y="207913"/>
            <a:chExt cx="4936150" cy="3024336"/>
          </a:xfrm>
        </p:grpSpPr>
        <p:grpSp>
          <p:nvGrpSpPr>
            <p:cNvPr id="14" name="Gruppieren 13"/>
            <p:cNvGrpSpPr/>
            <p:nvPr/>
          </p:nvGrpSpPr>
          <p:grpSpPr>
            <a:xfrm>
              <a:off x="4067944" y="207913"/>
              <a:ext cx="4789159" cy="3024336"/>
              <a:chOff x="-19760" y="188640"/>
              <a:chExt cx="5167824" cy="3263462"/>
            </a:xfrm>
          </p:grpSpPr>
          <p:sp>
            <p:nvSpPr>
              <p:cNvPr id="18" name="Abgerundetes Rechteck 17"/>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19" name="Abgerundetes Rechteck 18"/>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20" name="Picture 2" descr="Ursulinen-Gymnasium Mannhei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http://www.emas.de/fileadmin/user_upload/01_allgemeines/Logos/emas-geprueftes-umweltmanagement_ohneReg_600dpi.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24" name="Textfeld 23"/>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sp>
        <p:nvSpPr>
          <p:cNvPr id="17" name="Textfeld 16"/>
          <p:cNvSpPr txBox="1"/>
          <p:nvPr/>
        </p:nvSpPr>
        <p:spPr>
          <a:xfrm>
            <a:off x="260255" y="692696"/>
            <a:ext cx="3663674" cy="496161"/>
          </a:xfrm>
          <a:prstGeom prst="rect">
            <a:avLst/>
          </a:prstGeom>
          <a:noFill/>
        </p:spPr>
        <p:txBody>
          <a:bodyPr wrap="square" rtlCol="0">
            <a:spAutoFit/>
          </a:bodyPr>
          <a:lstStyle/>
          <a:p>
            <a:pPr>
              <a:lnSpc>
                <a:spcPct val="80000"/>
              </a:lnSpc>
              <a:spcAft>
                <a:spcPts val="600"/>
              </a:spcAft>
            </a:pPr>
            <a:r>
              <a:rPr lang="de-DE" sz="3200" dirty="0" smtClean="0">
                <a:solidFill>
                  <a:schemeClr val="bg1">
                    <a:lumMod val="50000"/>
                  </a:schemeClr>
                </a:solidFill>
                <a:effectLst>
                  <a:outerShdw blurRad="38100" dist="38100" dir="2700000" algn="tl">
                    <a:srgbClr val="000000">
                      <a:alpha val="43137"/>
                    </a:srgbClr>
                  </a:outerShdw>
                </a:effectLst>
              </a:rPr>
              <a:t>Problem: „Bleichen“</a:t>
            </a:r>
          </a:p>
        </p:txBody>
      </p:sp>
      <p:sp>
        <p:nvSpPr>
          <p:cNvPr id="21" name="Abgerundetes Rechteck 20"/>
          <p:cNvSpPr/>
          <p:nvPr/>
        </p:nvSpPr>
        <p:spPr>
          <a:xfrm>
            <a:off x="467544" y="1772816"/>
            <a:ext cx="2467861" cy="1296145"/>
          </a:xfrm>
          <a:prstGeom prst="roundRect">
            <a:avLst/>
          </a:prstGeom>
          <a:solidFill>
            <a:schemeClr val="accent6">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3600" dirty="0" smtClean="0">
                <a:solidFill>
                  <a:schemeClr val="bg1"/>
                </a:solidFill>
              </a:rPr>
              <a:t>Brauner ZELLSTOFF</a:t>
            </a:r>
            <a:endParaRPr lang="de-DE" sz="3600" dirty="0">
              <a:solidFill>
                <a:schemeClr val="bg1"/>
              </a:solidFill>
            </a:endParaRPr>
          </a:p>
        </p:txBody>
      </p:sp>
      <p:sp>
        <p:nvSpPr>
          <p:cNvPr id="2" name="Textfeld 1"/>
          <p:cNvSpPr txBox="1"/>
          <p:nvPr/>
        </p:nvSpPr>
        <p:spPr>
          <a:xfrm>
            <a:off x="750810" y="4437112"/>
            <a:ext cx="7637614" cy="1631216"/>
          </a:xfrm>
          <a:prstGeom prst="rect">
            <a:avLst/>
          </a:prstGeom>
          <a:noFill/>
        </p:spPr>
        <p:txBody>
          <a:bodyPr wrap="square" rtlCol="0">
            <a:spAutoFit/>
          </a:bodyPr>
          <a:lstStyle/>
          <a:p>
            <a:r>
              <a:rPr lang="de-DE" sz="3600" b="1" dirty="0" smtClean="0"/>
              <a:t>	</a:t>
            </a:r>
            <a:r>
              <a:rPr lang="de-DE" sz="3200" dirty="0" smtClean="0"/>
              <a:t>    Chlor- &amp; Chlorverbindungen</a:t>
            </a:r>
          </a:p>
          <a:p>
            <a:endParaRPr lang="de-DE" sz="3200" dirty="0" smtClean="0"/>
          </a:p>
          <a:p>
            <a:r>
              <a:rPr lang="de-DE" sz="3200" dirty="0" smtClean="0"/>
              <a:t>	    Sauerstoff, Ozon, Wasserstoffperoxid</a:t>
            </a:r>
            <a:endParaRPr lang="de-DE" sz="3200" dirty="0"/>
          </a:p>
        </p:txBody>
      </p:sp>
      <p:pic>
        <p:nvPicPr>
          <p:cNvPr id="25" name="Picture 4" descr="http://www.dampfzigarette.com/files/2012/01/symbole-daumen-hoch-und-runter.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454" t="11852" r="50000" b="4408"/>
          <a:stretch/>
        </p:blipFill>
        <p:spPr bwMode="auto">
          <a:xfrm>
            <a:off x="462777" y="5464789"/>
            <a:ext cx="816491" cy="9885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www.dampfzigarette.com/files/2012/01/symbole-daumen-hoch-und-runter.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0000" t="10378" r="3242" b="6267"/>
          <a:stretch/>
        </p:blipFill>
        <p:spPr bwMode="auto">
          <a:xfrm>
            <a:off x="894825" y="4189161"/>
            <a:ext cx="1152128" cy="13822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dampfzigarette.com/files/2012/01/symbole-daumen-hoch-und-runter.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t="10378" r="3242" b="6267"/>
          <a:stretch/>
        </p:blipFill>
        <p:spPr bwMode="auto">
          <a:xfrm>
            <a:off x="1260144" y="5427363"/>
            <a:ext cx="811212" cy="973218"/>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3059832" y="2132856"/>
            <a:ext cx="2416774" cy="646331"/>
          </a:xfrm>
          <a:prstGeom prst="rect">
            <a:avLst/>
          </a:prstGeom>
          <a:noFill/>
        </p:spPr>
        <p:txBody>
          <a:bodyPr wrap="square" rtlCol="0">
            <a:spAutoFit/>
          </a:bodyPr>
          <a:lstStyle/>
          <a:p>
            <a:r>
              <a:rPr lang="de-DE" sz="3600" dirty="0" smtClean="0"/>
              <a:t>Aufhellen</a:t>
            </a:r>
            <a:endParaRPr lang="de-DE" sz="3600" dirty="0"/>
          </a:p>
        </p:txBody>
      </p:sp>
    </p:spTree>
    <p:extLst>
      <p:ext uri="{BB962C8B-B14F-4D97-AF65-F5344CB8AC3E}">
        <p14:creationId xmlns:p14="http://schemas.microsoft.com/office/powerpoint/2010/main" val="327437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8014621" y="6381328"/>
            <a:ext cx="907622" cy="369332"/>
          </a:xfrm>
          <a:prstGeom prst="rect">
            <a:avLst/>
          </a:prstGeom>
          <a:noFill/>
        </p:spPr>
        <p:txBody>
          <a:bodyPr wrap="square" rtlCol="0">
            <a:spAutoFit/>
          </a:bodyPr>
          <a:lstStyle/>
          <a:p>
            <a:pPr algn="r"/>
            <a:r>
              <a:rPr lang="de-DE" b="1" dirty="0" smtClean="0"/>
              <a:t>15</a:t>
            </a:r>
            <a:endParaRPr lang="de-DE" b="1" dirty="0"/>
          </a:p>
        </p:txBody>
      </p:sp>
      <p:grpSp>
        <p:nvGrpSpPr>
          <p:cNvPr id="13" name="Gruppieren 12"/>
          <p:cNvGrpSpPr/>
          <p:nvPr/>
        </p:nvGrpSpPr>
        <p:grpSpPr>
          <a:xfrm>
            <a:off x="7144601" y="116632"/>
            <a:ext cx="1777642" cy="1089146"/>
            <a:chOff x="3920953" y="207913"/>
            <a:chExt cx="4936150" cy="3024336"/>
          </a:xfrm>
        </p:grpSpPr>
        <p:grpSp>
          <p:nvGrpSpPr>
            <p:cNvPr id="14" name="Gruppieren 13"/>
            <p:cNvGrpSpPr/>
            <p:nvPr/>
          </p:nvGrpSpPr>
          <p:grpSpPr>
            <a:xfrm>
              <a:off x="4067944" y="207913"/>
              <a:ext cx="4789159" cy="3024336"/>
              <a:chOff x="-19760" y="188640"/>
              <a:chExt cx="5167824" cy="3263462"/>
            </a:xfrm>
          </p:grpSpPr>
          <p:sp>
            <p:nvSpPr>
              <p:cNvPr id="18" name="Abgerundetes Rechteck 17"/>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19" name="Abgerundetes Rechteck 18"/>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20" name="Picture 2" descr="Ursulinen-Gymnasium Mannhei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http://www.emas.de/fileadmin/user_upload/01_allgemeines/Logos/emas-geprueftes-umweltmanagement_ohneReg_600dpi.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24" name="Textfeld 23"/>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pic>
        <p:nvPicPr>
          <p:cNvPr id="22" name="Picture 2" descr="http://www.dgvn.de/uploads/RTEmagicC_Blauer-Engel-01.png.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37106" y="1819610"/>
            <a:ext cx="3054675" cy="355360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655777" y="2047292"/>
            <a:ext cx="4824535" cy="3970318"/>
          </a:xfrm>
          <a:prstGeom prst="rect">
            <a:avLst/>
          </a:prstGeom>
          <a:noFill/>
        </p:spPr>
        <p:txBody>
          <a:bodyPr wrap="square" rtlCol="0">
            <a:spAutoFit/>
          </a:bodyPr>
          <a:lstStyle/>
          <a:p>
            <a:r>
              <a:rPr lang="de-DE" sz="2800" dirty="0" smtClean="0">
                <a:solidFill>
                  <a:srgbClr val="000099"/>
                </a:solidFill>
              </a:rPr>
              <a:t>schon nicht schlecht, </a:t>
            </a:r>
            <a:r>
              <a:rPr lang="de-DE" sz="2800" b="1" dirty="0" smtClean="0">
                <a:solidFill>
                  <a:srgbClr val="FF0000"/>
                </a:solidFill>
              </a:rPr>
              <a:t>aber:</a:t>
            </a:r>
          </a:p>
          <a:p>
            <a:r>
              <a:rPr lang="de-DE" sz="2800" b="1" dirty="0">
                <a:solidFill>
                  <a:srgbClr val="FF0000"/>
                </a:solidFill>
              </a:rPr>
              <a:t>Der blaue Engel garantiert kein reines Öko-Gewissen!</a:t>
            </a:r>
          </a:p>
          <a:p>
            <a:endParaRPr lang="de-DE" sz="2800" b="1" dirty="0" smtClean="0">
              <a:solidFill>
                <a:srgbClr val="FF0000"/>
              </a:solidFill>
            </a:endParaRPr>
          </a:p>
          <a:p>
            <a:pPr marL="273050" indent="-273050">
              <a:buFont typeface="Arial" panose="020B0604020202020204" pitchFamily="34" charset="0"/>
              <a:buChar char="•"/>
            </a:pPr>
            <a:r>
              <a:rPr lang="de-DE" sz="2800" b="1" dirty="0" smtClean="0"/>
              <a:t>PROBLEM: </a:t>
            </a:r>
          </a:p>
          <a:p>
            <a:pPr marL="914400" lvl="1" indent="-457200">
              <a:buFont typeface="Wingdings" panose="05000000000000000000" pitchFamily="2" charset="2"/>
              <a:buChar char="Ø"/>
            </a:pPr>
            <a:r>
              <a:rPr lang="de-DE" sz="2800" dirty="0" smtClean="0"/>
              <a:t>Wie hell muss unser Papier denn sein? </a:t>
            </a:r>
          </a:p>
          <a:p>
            <a:pPr marL="914400" lvl="1" indent="-457200">
              <a:buFont typeface="Wingdings" panose="05000000000000000000" pitchFamily="2" charset="2"/>
              <a:buChar char="Ø"/>
            </a:pPr>
            <a:r>
              <a:rPr lang="de-DE" sz="2800" dirty="0" smtClean="0"/>
              <a:t>Jeder Art der Aufhellung ist ein Problem!</a:t>
            </a:r>
            <a:endParaRPr lang="de-DE" sz="2800" b="1" dirty="0">
              <a:solidFill>
                <a:srgbClr val="002060"/>
              </a:solidFill>
            </a:endParaRPr>
          </a:p>
        </p:txBody>
      </p:sp>
      <p:sp>
        <p:nvSpPr>
          <p:cNvPr id="28" name="Textfeld 27"/>
          <p:cNvSpPr txBox="1"/>
          <p:nvPr/>
        </p:nvSpPr>
        <p:spPr>
          <a:xfrm>
            <a:off x="323528" y="692696"/>
            <a:ext cx="4680520" cy="1104918"/>
          </a:xfrm>
          <a:prstGeom prst="rect">
            <a:avLst/>
          </a:prstGeom>
          <a:noFill/>
        </p:spPr>
        <p:txBody>
          <a:bodyPr wrap="square" rtlCol="0">
            <a:spAutoFit/>
          </a:bodyPr>
          <a:lstStyle/>
          <a:p>
            <a:pPr>
              <a:lnSpc>
                <a:spcPct val="80000"/>
              </a:lnSpc>
              <a:spcAft>
                <a:spcPts val="600"/>
              </a:spcAft>
            </a:pPr>
            <a:r>
              <a:rPr lang="de-DE" sz="3200" dirty="0" smtClean="0">
                <a:solidFill>
                  <a:schemeClr val="bg1">
                    <a:lumMod val="50000"/>
                  </a:schemeClr>
                </a:solidFill>
                <a:effectLst>
                  <a:outerShdw blurRad="38100" dist="38100" dir="2700000" algn="tl">
                    <a:srgbClr val="000000">
                      <a:alpha val="43137"/>
                    </a:srgbClr>
                  </a:outerShdw>
                </a:effectLst>
              </a:rPr>
              <a:t>Öko-Emblem</a:t>
            </a:r>
          </a:p>
          <a:p>
            <a:pPr>
              <a:lnSpc>
                <a:spcPct val="80000"/>
              </a:lnSpc>
              <a:spcAft>
                <a:spcPts val="3600"/>
              </a:spcAft>
            </a:pPr>
            <a:r>
              <a:rPr lang="de-DE" sz="4400" dirty="0" smtClean="0">
                <a:solidFill>
                  <a:srgbClr val="0000FF"/>
                </a:solidFill>
                <a:effectLst>
                  <a:outerShdw blurRad="38100" dist="38100" dir="2700000" algn="tl">
                    <a:srgbClr val="000000">
                      <a:alpha val="43137"/>
                    </a:srgbClr>
                  </a:outerShdw>
                </a:effectLst>
              </a:rPr>
              <a:t>DER BLAUE ENGEL</a:t>
            </a:r>
          </a:p>
        </p:txBody>
      </p:sp>
    </p:spTree>
    <p:extLst>
      <p:ext uri="{BB962C8B-B14F-4D97-AF65-F5344CB8AC3E}">
        <p14:creationId xmlns:p14="http://schemas.microsoft.com/office/powerpoint/2010/main" val="85603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014621" y="6381328"/>
            <a:ext cx="907622" cy="369332"/>
          </a:xfrm>
          <a:prstGeom prst="rect">
            <a:avLst/>
          </a:prstGeom>
          <a:noFill/>
        </p:spPr>
        <p:txBody>
          <a:bodyPr wrap="square" rtlCol="0">
            <a:spAutoFit/>
          </a:bodyPr>
          <a:lstStyle/>
          <a:p>
            <a:pPr algn="r"/>
            <a:r>
              <a:rPr lang="de-DE" b="1" dirty="0" smtClean="0"/>
              <a:t>16</a:t>
            </a:r>
            <a:endParaRPr lang="de-DE" b="1" dirty="0"/>
          </a:p>
        </p:txBody>
      </p:sp>
      <p:grpSp>
        <p:nvGrpSpPr>
          <p:cNvPr id="3" name="Gruppieren 2"/>
          <p:cNvGrpSpPr/>
          <p:nvPr/>
        </p:nvGrpSpPr>
        <p:grpSpPr>
          <a:xfrm>
            <a:off x="7144601" y="116632"/>
            <a:ext cx="1777642" cy="1089146"/>
            <a:chOff x="3920953" y="207913"/>
            <a:chExt cx="4936150" cy="3024336"/>
          </a:xfrm>
        </p:grpSpPr>
        <p:grpSp>
          <p:nvGrpSpPr>
            <p:cNvPr id="4" name="Gruppieren 3"/>
            <p:cNvGrpSpPr/>
            <p:nvPr/>
          </p:nvGrpSpPr>
          <p:grpSpPr>
            <a:xfrm>
              <a:off x="4067944" y="207913"/>
              <a:ext cx="4789159" cy="3024336"/>
              <a:chOff x="-19760" y="188640"/>
              <a:chExt cx="5167824" cy="3263462"/>
            </a:xfrm>
          </p:grpSpPr>
          <p:sp>
            <p:nvSpPr>
              <p:cNvPr id="7" name="Abgerundetes Rechteck 6"/>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8" name="Abgerundetes Rechteck 7"/>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9" name="Picture 2" descr="Ursulinen-Gymnasium Mannhei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descr="http://www.emas.de/fileadmin/user_upload/01_allgemeines/Logos/emas-geprueftes-umweltmanagement_ohneReg_600dpi.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10" name="Textfeld 9"/>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sp>
        <p:nvSpPr>
          <p:cNvPr id="11" name="Textfeld 10"/>
          <p:cNvSpPr txBox="1"/>
          <p:nvPr/>
        </p:nvSpPr>
        <p:spPr>
          <a:xfrm>
            <a:off x="323528" y="692696"/>
            <a:ext cx="5328592" cy="1104918"/>
          </a:xfrm>
          <a:prstGeom prst="rect">
            <a:avLst/>
          </a:prstGeom>
          <a:noFill/>
        </p:spPr>
        <p:txBody>
          <a:bodyPr wrap="square" rtlCol="0">
            <a:spAutoFit/>
          </a:bodyPr>
          <a:lstStyle/>
          <a:p>
            <a:pPr>
              <a:lnSpc>
                <a:spcPct val="80000"/>
              </a:lnSpc>
              <a:spcAft>
                <a:spcPts val="600"/>
              </a:spcAft>
            </a:pPr>
            <a:r>
              <a:rPr lang="de-DE" sz="3200" dirty="0" smtClean="0">
                <a:solidFill>
                  <a:schemeClr val="bg1">
                    <a:lumMod val="50000"/>
                  </a:schemeClr>
                </a:solidFill>
                <a:effectLst>
                  <a:outerShdw blurRad="38100" dist="38100" dir="2700000" algn="tl">
                    <a:srgbClr val="000000">
                      <a:alpha val="43137"/>
                    </a:srgbClr>
                  </a:outerShdw>
                </a:effectLst>
              </a:rPr>
              <a:t>Qualitätskriterien für</a:t>
            </a:r>
          </a:p>
          <a:p>
            <a:pPr>
              <a:lnSpc>
                <a:spcPct val="80000"/>
              </a:lnSpc>
              <a:spcAft>
                <a:spcPts val="3600"/>
              </a:spcAft>
            </a:pPr>
            <a:r>
              <a:rPr lang="de-DE" sz="4400" dirty="0" smtClean="0">
                <a:solidFill>
                  <a:srgbClr val="0000FF"/>
                </a:solidFill>
                <a:effectLst>
                  <a:outerShdw blurRad="38100" dist="38100" dir="2700000" algn="tl">
                    <a:srgbClr val="000000">
                      <a:alpha val="43137"/>
                    </a:srgbClr>
                  </a:outerShdw>
                </a:effectLst>
              </a:rPr>
              <a:t>Umweltschutzpapier</a:t>
            </a:r>
          </a:p>
        </p:txBody>
      </p:sp>
      <p:sp>
        <p:nvSpPr>
          <p:cNvPr id="12" name="Textfeld 11"/>
          <p:cNvSpPr txBox="1"/>
          <p:nvPr/>
        </p:nvSpPr>
        <p:spPr>
          <a:xfrm>
            <a:off x="416656" y="2204864"/>
            <a:ext cx="8424936" cy="3785652"/>
          </a:xfrm>
          <a:prstGeom prst="rect">
            <a:avLst/>
          </a:prstGeom>
          <a:noFill/>
        </p:spPr>
        <p:txBody>
          <a:bodyPr wrap="square" rtlCol="0">
            <a:spAutoFit/>
          </a:bodyPr>
          <a:lstStyle/>
          <a:p>
            <a:pPr marL="273050" indent="-273050">
              <a:buFont typeface="Arial" panose="020B0604020202020204" pitchFamily="34" charset="0"/>
              <a:buChar char="•"/>
            </a:pPr>
            <a:r>
              <a:rPr lang="de-DE" sz="3000" dirty="0"/>
              <a:t>aus 100 % Altpapier</a:t>
            </a:r>
          </a:p>
          <a:p>
            <a:pPr marL="273050" indent="-273050">
              <a:buFont typeface="Arial" panose="020B0604020202020204" pitchFamily="34" charset="0"/>
              <a:buChar char="•"/>
            </a:pPr>
            <a:r>
              <a:rPr lang="de-DE" sz="3000" dirty="0"/>
              <a:t>kein Entfärben („De-</a:t>
            </a:r>
            <a:r>
              <a:rPr lang="de-DE" sz="3000" dirty="0" err="1"/>
              <a:t>Inking</a:t>
            </a:r>
            <a:r>
              <a:rPr lang="de-DE" sz="3000" dirty="0"/>
              <a:t>“), Bleichen oder Färben</a:t>
            </a:r>
          </a:p>
          <a:p>
            <a:pPr marL="273050" indent="-273050">
              <a:buFont typeface="Arial" panose="020B0604020202020204" pitchFamily="34" charset="0"/>
              <a:buChar char="•"/>
            </a:pPr>
            <a:r>
              <a:rPr lang="de-DE" sz="3000" dirty="0"/>
              <a:t>Leimen mit Naturharzen und Kartoffelstärke, nicht mit Kunstoffen</a:t>
            </a:r>
          </a:p>
          <a:p>
            <a:pPr marL="273050" indent="-273050">
              <a:buFont typeface="Arial" panose="020B0604020202020204" pitchFamily="34" charset="0"/>
              <a:buChar char="•"/>
            </a:pPr>
            <a:r>
              <a:rPr lang="de-DE" sz="3000" dirty="0"/>
              <a:t>höchstens 10 Liter Wasserverbrauch pro Kilo </a:t>
            </a:r>
            <a:r>
              <a:rPr lang="de-DE" sz="3000" dirty="0" smtClean="0"/>
              <a:t>Papier</a:t>
            </a:r>
            <a:endParaRPr lang="de-DE" sz="3000" dirty="0"/>
          </a:p>
          <a:p>
            <a:pPr marL="273050" indent="-273050">
              <a:buFont typeface="Arial" panose="020B0604020202020204" pitchFamily="34" charset="0"/>
              <a:buChar char="•"/>
            </a:pPr>
            <a:r>
              <a:rPr lang="de-DE" sz="3000" dirty="0"/>
              <a:t>biologische Abwasserklärung</a:t>
            </a:r>
          </a:p>
          <a:p>
            <a:pPr marL="273050" indent="-273050">
              <a:buFont typeface="Arial" panose="020B0604020202020204" pitchFamily="34" charset="0"/>
              <a:buChar char="•"/>
            </a:pPr>
            <a:r>
              <a:rPr lang="de-DE" sz="3000" dirty="0"/>
              <a:t>energiesparende Produktion nach Stand der </a:t>
            </a:r>
            <a:r>
              <a:rPr lang="de-DE" sz="3000" dirty="0" smtClean="0"/>
              <a:t>Technik</a:t>
            </a:r>
            <a:endParaRPr lang="de-DE" sz="3000" dirty="0"/>
          </a:p>
        </p:txBody>
      </p:sp>
    </p:spTree>
    <p:extLst>
      <p:ext uri="{BB962C8B-B14F-4D97-AF65-F5344CB8AC3E}">
        <p14:creationId xmlns:p14="http://schemas.microsoft.com/office/powerpoint/2010/main" val="2473410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014621" y="6336850"/>
            <a:ext cx="907622" cy="369332"/>
          </a:xfrm>
          <a:prstGeom prst="rect">
            <a:avLst/>
          </a:prstGeom>
          <a:noFill/>
        </p:spPr>
        <p:txBody>
          <a:bodyPr wrap="square" rtlCol="0">
            <a:spAutoFit/>
          </a:bodyPr>
          <a:lstStyle/>
          <a:p>
            <a:pPr algn="r"/>
            <a:r>
              <a:rPr lang="de-DE" b="1" dirty="0" smtClean="0"/>
              <a:t>17</a:t>
            </a:r>
            <a:endParaRPr lang="de-DE" b="1" dirty="0"/>
          </a:p>
        </p:txBody>
      </p:sp>
      <p:grpSp>
        <p:nvGrpSpPr>
          <p:cNvPr id="3" name="Gruppieren 2"/>
          <p:cNvGrpSpPr/>
          <p:nvPr/>
        </p:nvGrpSpPr>
        <p:grpSpPr>
          <a:xfrm>
            <a:off x="7144601" y="116632"/>
            <a:ext cx="1777642" cy="1089146"/>
            <a:chOff x="3920953" y="207913"/>
            <a:chExt cx="4936150" cy="3024336"/>
          </a:xfrm>
        </p:grpSpPr>
        <p:grpSp>
          <p:nvGrpSpPr>
            <p:cNvPr id="4" name="Gruppieren 3"/>
            <p:cNvGrpSpPr/>
            <p:nvPr/>
          </p:nvGrpSpPr>
          <p:grpSpPr>
            <a:xfrm>
              <a:off x="4067944" y="207913"/>
              <a:ext cx="4789159" cy="3024336"/>
              <a:chOff x="-19760" y="188640"/>
              <a:chExt cx="5167824" cy="3263462"/>
            </a:xfrm>
          </p:grpSpPr>
          <p:sp>
            <p:nvSpPr>
              <p:cNvPr id="7" name="Abgerundetes Rechteck 6"/>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8" name="Abgerundetes Rechteck 7"/>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9" name="Picture 2" descr="Ursulinen-Gymnasium Mannhei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descr="http://www.emas.de/fileadmin/user_upload/01_allgemeines/Logos/emas-geprueftes-umweltmanagement_ohneReg_600dpi.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10" name="Textfeld 9"/>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sp>
        <p:nvSpPr>
          <p:cNvPr id="11" name="Textfeld 10"/>
          <p:cNvSpPr txBox="1"/>
          <p:nvPr/>
        </p:nvSpPr>
        <p:spPr>
          <a:xfrm>
            <a:off x="323527" y="692696"/>
            <a:ext cx="6336705" cy="647550"/>
          </a:xfrm>
          <a:prstGeom prst="rect">
            <a:avLst/>
          </a:prstGeom>
          <a:noFill/>
        </p:spPr>
        <p:txBody>
          <a:bodyPr wrap="square" rtlCol="0">
            <a:spAutoFit/>
          </a:bodyPr>
          <a:lstStyle/>
          <a:p>
            <a:pPr>
              <a:lnSpc>
                <a:spcPct val="80000"/>
              </a:lnSpc>
              <a:spcAft>
                <a:spcPts val="3600"/>
              </a:spcAft>
            </a:pPr>
            <a:r>
              <a:rPr lang="de-DE" sz="4400" dirty="0" smtClean="0">
                <a:solidFill>
                  <a:srgbClr val="0000FF"/>
                </a:solidFill>
                <a:effectLst>
                  <a:outerShdw blurRad="38100" dist="38100" dir="2700000" algn="tl">
                    <a:srgbClr val="000000">
                      <a:alpha val="43137"/>
                    </a:srgbClr>
                  </a:outerShdw>
                </a:effectLst>
              </a:rPr>
              <a:t>Kopierpapier am UGM</a:t>
            </a:r>
            <a:endParaRPr lang="de-DE" sz="4400" dirty="0">
              <a:solidFill>
                <a:srgbClr val="0000FF"/>
              </a:solidFill>
              <a:effectLst>
                <a:outerShdw blurRad="38100" dist="38100" dir="2700000" algn="tl">
                  <a:srgbClr val="000000">
                    <a:alpha val="43137"/>
                  </a:srgbClr>
                </a:outerShdw>
              </a:effectLst>
            </a:endParaRPr>
          </a:p>
        </p:txBody>
      </p:sp>
      <p:sp>
        <p:nvSpPr>
          <p:cNvPr id="14" name="Textfeld 13"/>
          <p:cNvSpPr txBox="1"/>
          <p:nvPr/>
        </p:nvSpPr>
        <p:spPr>
          <a:xfrm>
            <a:off x="527248" y="1792877"/>
            <a:ext cx="8149208" cy="2662267"/>
          </a:xfrm>
          <a:prstGeom prst="rect">
            <a:avLst/>
          </a:prstGeom>
          <a:noFill/>
        </p:spPr>
        <p:txBody>
          <a:bodyPr wrap="square" rtlCol="0">
            <a:spAutoFit/>
          </a:bodyPr>
          <a:lstStyle/>
          <a:p>
            <a:pPr>
              <a:spcAft>
                <a:spcPts val="1800"/>
              </a:spcAft>
            </a:pPr>
            <a:r>
              <a:rPr lang="de-DE" sz="3200" dirty="0" smtClean="0"/>
              <a:t>seit 2015:  </a:t>
            </a:r>
            <a:r>
              <a:rPr lang="de-DE" sz="4400" dirty="0" smtClean="0">
                <a:solidFill>
                  <a:srgbClr val="008000"/>
                </a:solidFill>
                <a:effectLst>
                  <a:outerShdw blurRad="38100" dist="38100" dir="2700000" algn="tl">
                    <a:srgbClr val="000000">
                      <a:alpha val="43137"/>
                    </a:srgbClr>
                  </a:outerShdw>
                </a:effectLst>
              </a:rPr>
              <a:t>KLIPRIMA-Recyclingpapier</a:t>
            </a:r>
            <a:endParaRPr lang="de-DE" sz="4400" dirty="0" smtClean="0">
              <a:effectLst>
                <a:outerShdw blurRad="38100" dist="38100" dir="2700000" algn="tl">
                  <a:srgbClr val="000000">
                    <a:alpha val="43137"/>
                  </a:srgbClr>
                </a:outerShdw>
              </a:effectLst>
            </a:endParaRPr>
          </a:p>
          <a:p>
            <a:pPr marL="814388" indent="-571500">
              <a:buFont typeface="Wingdings" panose="05000000000000000000" pitchFamily="2" charset="2"/>
              <a:buChar char="Ø"/>
            </a:pPr>
            <a:r>
              <a:rPr lang="de-DE" sz="3600" dirty="0" smtClean="0"/>
              <a:t>De-</a:t>
            </a:r>
            <a:r>
              <a:rPr lang="de-DE" sz="3600" dirty="0" err="1" smtClean="0"/>
              <a:t>inked</a:t>
            </a:r>
            <a:r>
              <a:rPr lang="de-DE" sz="3600" dirty="0" smtClean="0"/>
              <a:t>, gebleicht</a:t>
            </a:r>
          </a:p>
          <a:p>
            <a:pPr marL="814388" indent="-571500">
              <a:buFont typeface="Wingdings" panose="05000000000000000000" pitchFamily="2" charset="2"/>
              <a:buChar char="Ø"/>
            </a:pPr>
            <a:r>
              <a:rPr lang="de-DE" sz="3600" dirty="0" smtClean="0"/>
              <a:t>aus 80 </a:t>
            </a:r>
            <a:r>
              <a:rPr lang="de-DE" sz="3600" dirty="0"/>
              <a:t>% </a:t>
            </a:r>
            <a:r>
              <a:rPr lang="de-DE" sz="3600" dirty="0" smtClean="0"/>
              <a:t>Altpapier</a:t>
            </a:r>
          </a:p>
          <a:p>
            <a:pPr marL="814388" indent="-571500">
              <a:buFont typeface="Wingdings" panose="05000000000000000000" pitchFamily="2" charset="2"/>
              <a:buChar char="Ø"/>
            </a:pPr>
            <a:r>
              <a:rPr lang="de-DE" sz="3600" dirty="0" smtClean="0"/>
              <a:t>Hersteller nutzt Wasserkraft-Energie</a:t>
            </a:r>
          </a:p>
        </p:txBody>
      </p:sp>
      <p:grpSp>
        <p:nvGrpSpPr>
          <p:cNvPr id="16" name="Gruppieren 15"/>
          <p:cNvGrpSpPr/>
          <p:nvPr/>
        </p:nvGrpSpPr>
        <p:grpSpPr>
          <a:xfrm>
            <a:off x="2843808" y="5085184"/>
            <a:ext cx="3110802" cy="1251666"/>
            <a:chOff x="1159365" y="5014619"/>
            <a:chExt cx="3772675" cy="1517977"/>
          </a:xfrm>
        </p:grpSpPr>
        <p:pic>
          <p:nvPicPr>
            <p:cNvPr id="1026" name="Picture 2" descr="ALLBOX Voldoet Aan De Voorwaarden Gesteld Door Het FSC Fores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9365" y="5014619"/>
              <a:ext cx="1301123" cy="15179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2426063" y="5114205"/>
              <a:ext cx="2505977" cy="1418391"/>
            </a:xfrm>
            <a:prstGeom prst="rect">
              <a:avLst/>
            </a:prstGeom>
            <a:noFill/>
          </p:spPr>
          <p:txBody>
            <a:bodyPr wrap="square" rtlCol="0">
              <a:spAutoFit/>
            </a:bodyPr>
            <a:lstStyle/>
            <a:p>
              <a:pPr algn="ctr"/>
              <a:r>
                <a:rPr lang="de-DE" sz="1400" b="1" dirty="0" smtClean="0"/>
                <a:t>MIX</a:t>
              </a:r>
            </a:p>
            <a:p>
              <a:pPr algn="ctr"/>
              <a:r>
                <a:rPr lang="de-DE" sz="1400" b="1" dirty="0" smtClean="0"/>
                <a:t>Aus verantwortungs-</a:t>
              </a:r>
            </a:p>
            <a:p>
              <a:pPr algn="ctr"/>
              <a:r>
                <a:rPr lang="de-DE" sz="1400" b="1" dirty="0" smtClean="0"/>
                <a:t>Vollen Quellen</a:t>
              </a:r>
            </a:p>
            <a:p>
              <a:pPr algn="ctr"/>
              <a:endParaRPr lang="de-DE" sz="1400" b="1" dirty="0"/>
            </a:p>
            <a:p>
              <a:pPr algn="ctr"/>
              <a:r>
                <a:rPr lang="de-DE" sz="1400" b="1" dirty="0" smtClean="0"/>
                <a:t>FSC  C015523</a:t>
              </a:r>
              <a:endParaRPr lang="de-DE" sz="1400" b="1" dirty="0"/>
            </a:p>
          </p:txBody>
        </p:sp>
      </p:grpSp>
    </p:spTree>
    <p:extLst>
      <p:ext uri="{BB962C8B-B14F-4D97-AF65-F5344CB8AC3E}">
        <p14:creationId xmlns:p14="http://schemas.microsoft.com/office/powerpoint/2010/main" val="4000855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014621" y="6381328"/>
            <a:ext cx="907622" cy="369332"/>
          </a:xfrm>
          <a:prstGeom prst="rect">
            <a:avLst/>
          </a:prstGeom>
          <a:noFill/>
        </p:spPr>
        <p:txBody>
          <a:bodyPr wrap="square" rtlCol="0">
            <a:spAutoFit/>
          </a:bodyPr>
          <a:lstStyle/>
          <a:p>
            <a:pPr algn="r"/>
            <a:r>
              <a:rPr lang="de-DE" b="1" dirty="0" smtClean="0"/>
              <a:t>18</a:t>
            </a:r>
            <a:endParaRPr lang="de-DE" b="1" dirty="0"/>
          </a:p>
        </p:txBody>
      </p:sp>
      <p:grpSp>
        <p:nvGrpSpPr>
          <p:cNvPr id="3" name="Gruppieren 2"/>
          <p:cNvGrpSpPr/>
          <p:nvPr/>
        </p:nvGrpSpPr>
        <p:grpSpPr>
          <a:xfrm>
            <a:off x="7144601" y="116632"/>
            <a:ext cx="1777642" cy="1089146"/>
            <a:chOff x="3920953" y="207913"/>
            <a:chExt cx="4936150" cy="3024336"/>
          </a:xfrm>
        </p:grpSpPr>
        <p:grpSp>
          <p:nvGrpSpPr>
            <p:cNvPr id="4" name="Gruppieren 3"/>
            <p:cNvGrpSpPr/>
            <p:nvPr/>
          </p:nvGrpSpPr>
          <p:grpSpPr>
            <a:xfrm>
              <a:off x="4067944" y="207913"/>
              <a:ext cx="4789159" cy="3024336"/>
              <a:chOff x="-19760" y="188640"/>
              <a:chExt cx="5167824" cy="3263462"/>
            </a:xfrm>
          </p:grpSpPr>
          <p:sp>
            <p:nvSpPr>
              <p:cNvPr id="7" name="Abgerundetes Rechteck 6"/>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8" name="Abgerundetes Rechteck 7"/>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9" name="Picture 2" descr="Ursulinen-Gymnasium Mannhei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descr="http://www.emas.de/fileadmin/user_upload/01_allgemeines/Logos/emas-geprueftes-umweltmanagement_ohneReg_600dpi.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10" name="Textfeld 9"/>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sp>
        <p:nvSpPr>
          <p:cNvPr id="11" name="Textfeld 10"/>
          <p:cNvSpPr txBox="1"/>
          <p:nvPr/>
        </p:nvSpPr>
        <p:spPr>
          <a:xfrm>
            <a:off x="323528" y="692696"/>
            <a:ext cx="5328592" cy="647550"/>
          </a:xfrm>
          <a:prstGeom prst="rect">
            <a:avLst/>
          </a:prstGeom>
          <a:noFill/>
        </p:spPr>
        <p:txBody>
          <a:bodyPr wrap="square" rtlCol="0">
            <a:spAutoFit/>
          </a:bodyPr>
          <a:lstStyle/>
          <a:p>
            <a:pPr>
              <a:lnSpc>
                <a:spcPct val="80000"/>
              </a:lnSpc>
              <a:spcAft>
                <a:spcPts val="3600"/>
              </a:spcAft>
            </a:pPr>
            <a:r>
              <a:rPr lang="de-DE" sz="4400" dirty="0" smtClean="0">
                <a:solidFill>
                  <a:srgbClr val="0000FF"/>
                </a:solidFill>
                <a:effectLst>
                  <a:outerShdw blurRad="38100" dist="38100" dir="2700000" algn="tl">
                    <a:srgbClr val="000000">
                      <a:alpha val="43137"/>
                    </a:srgbClr>
                  </a:outerShdw>
                </a:effectLst>
              </a:rPr>
              <a:t>Was können wir tun?</a:t>
            </a:r>
          </a:p>
        </p:txBody>
      </p:sp>
      <p:sp>
        <p:nvSpPr>
          <p:cNvPr id="12" name="Textfeld 11"/>
          <p:cNvSpPr txBox="1"/>
          <p:nvPr/>
        </p:nvSpPr>
        <p:spPr>
          <a:xfrm>
            <a:off x="416656" y="1772816"/>
            <a:ext cx="8424936" cy="4278094"/>
          </a:xfrm>
          <a:prstGeom prst="rect">
            <a:avLst/>
          </a:prstGeom>
          <a:noFill/>
        </p:spPr>
        <p:txBody>
          <a:bodyPr wrap="square" rtlCol="0">
            <a:spAutoFit/>
          </a:bodyPr>
          <a:lstStyle/>
          <a:p>
            <a:r>
              <a:rPr lang="de-DE" sz="3200" dirty="0" smtClean="0">
                <a:solidFill>
                  <a:srgbClr val="0000FF"/>
                </a:solidFill>
                <a:effectLst>
                  <a:outerShdw blurRad="38100" dist="38100" dir="2700000" algn="tl">
                    <a:srgbClr val="000000">
                      <a:alpha val="43137"/>
                    </a:srgbClr>
                  </a:outerShdw>
                </a:effectLst>
              </a:rPr>
              <a:t>1.Schritt:</a:t>
            </a:r>
          </a:p>
          <a:p>
            <a:pPr marL="571500" indent="-571500">
              <a:spcAft>
                <a:spcPts val="1200"/>
              </a:spcAft>
              <a:buFont typeface="Wingdings" panose="05000000000000000000" pitchFamily="2" charset="2"/>
              <a:buChar char="Ø"/>
            </a:pPr>
            <a:r>
              <a:rPr lang="de-DE" sz="3200" b="1" dirty="0" smtClean="0">
                <a:solidFill>
                  <a:srgbClr val="FF0000"/>
                </a:solidFill>
              </a:rPr>
              <a:t>Recyclingpapier verwenden</a:t>
            </a:r>
            <a:endParaRPr lang="de-DE" sz="2800" b="1" dirty="0" smtClean="0">
              <a:solidFill>
                <a:srgbClr val="FF0000"/>
              </a:solidFill>
            </a:endParaRPr>
          </a:p>
          <a:p>
            <a:r>
              <a:rPr lang="de-DE" sz="3200" dirty="0" smtClean="0">
                <a:solidFill>
                  <a:srgbClr val="0000FF"/>
                </a:solidFill>
                <a:effectLst>
                  <a:outerShdw blurRad="38100" dist="38100" dir="2700000" algn="tl">
                    <a:srgbClr val="000000">
                      <a:alpha val="43137"/>
                    </a:srgbClr>
                  </a:outerShdw>
                </a:effectLst>
              </a:rPr>
              <a:t>2.Schritt:</a:t>
            </a:r>
          </a:p>
          <a:p>
            <a:pPr marL="571500" indent="-571500">
              <a:spcAft>
                <a:spcPts val="1200"/>
              </a:spcAft>
              <a:buFont typeface="Wingdings" panose="05000000000000000000" pitchFamily="2" charset="2"/>
              <a:buChar char="Ø"/>
            </a:pPr>
            <a:r>
              <a:rPr lang="de-DE" sz="3200" b="1" dirty="0" smtClean="0">
                <a:solidFill>
                  <a:srgbClr val="FF0000"/>
                </a:solidFill>
              </a:rPr>
              <a:t>doch auf nicht-gebleichtes Papier umsteigen</a:t>
            </a:r>
          </a:p>
          <a:p>
            <a:r>
              <a:rPr lang="de-DE" sz="3200" dirty="0" smtClean="0">
                <a:solidFill>
                  <a:srgbClr val="0000FF"/>
                </a:solidFill>
                <a:effectLst>
                  <a:outerShdw blurRad="38100" dist="38100" dir="2700000" algn="tl">
                    <a:srgbClr val="000000">
                      <a:alpha val="43137"/>
                    </a:srgbClr>
                  </a:outerShdw>
                </a:effectLst>
              </a:rPr>
              <a:t>3.Schritt</a:t>
            </a:r>
            <a:r>
              <a:rPr lang="de-DE" sz="3200" dirty="0">
                <a:solidFill>
                  <a:srgbClr val="0000FF"/>
                </a:solidFill>
                <a:effectLst>
                  <a:outerShdw blurRad="38100" dist="38100" dir="2700000" algn="tl">
                    <a:srgbClr val="000000">
                      <a:alpha val="43137"/>
                    </a:srgbClr>
                  </a:outerShdw>
                </a:effectLst>
              </a:rPr>
              <a:t>:</a:t>
            </a:r>
          </a:p>
          <a:p>
            <a:pPr marL="571500" indent="-571500">
              <a:buFont typeface="Wingdings" panose="05000000000000000000" pitchFamily="2" charset="2"/>
              <a:buChar char="Ø"/>
            </a:pPr>
            <a:r>
              <a:rPr lang="de-DE" sz="3200" b="1" dirty="0" smtClean="0">
                <a:solidFill>
                  <a:srgbClr val="FF0000"/>
                </a:solidFill>
              </a:rPr>
              <a:t>Kein Papier verschwenden! </a:t>
            </a:r>
          </a:p>
          <a:p>
            <a:r>
              <a:rPr lang="de-DE" sz="3200" b="1" dirty="0">
                <a:solidFill>
                  <a:srgbClr val="FF0000"/>
                </a:solidFill>
              </a:rPr>
              <a:t>	</a:t>
            </a:r>
            <a:r>
              <a:rPr lang="de-DE" sz="2800" dirty="0" smtClean="0"/>
              <a:t>Denn selbst Umweltschutzpapier verlangsamst  	nur die Abholzung, kann sie aber nicht stoppen!!</a:t>
            </a:r>
          </a:p>
        </p:txBody>
      </p:sp>
    </p:spTree>
    <p:extLst>
      <p:ext uri="{BB962C8B-B14F-4D97-AF65-F5344CB8AC3E}">
        <p14:creationId xmlns:p14="http://schemas.microsoft.com/office/powerpoint/2010/main" val="4083112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014621" y="6381328"/>
            <a:ext cx="907622" cy="369332"/>
          </a:xfrm>
          <a:prstGeom prst="rect">
            <a:avLst/>
          </a:prstGeom>
          <a:noFill/>
        </p:spPr>
        <p:txBody>
          <a:bodyPr wrap="square" rtlCol="0">
            <a:spAutoFit/>
          </a:bodyPr>
          <a:lstStyle/>
          <a:p>
            <a:pPr algn="r"/>
            <a:r>
              <a:rPr lang="de-DE" b="1" dirty="0" smtClean="0"/>
              <a:t>19</a:t>
            </a:r>
            <a:endParaRPr lang="de-DE" b="1" dirty="0"/>
          </a:p>
        </p:txBody>
      </p:sp>
      <p:grpSp>
        <p:nvGrpSpPr>
          <p:cNvPr id="3" name="Gruppieren 2"/>
          <p:cNvGrpSpPr/>
          <p:nvPr/>
        </p:nvGrpSpPr>
        <p:grpSpPr>
          <a:xfrm>
            <a:off x="7144601" y="116632"/>
            <a:ext cx="1777642" cy="1089146"/>
            <a:chOff x="3920953" y="207913"/>
            <a:chExt cx="4936150" cy="3024336"/>
          </a:xfrm>
        </p:grpSpPr>
        <p:grpSp>
          <p:nvGrpSpPr>
            <p:cNvPr id="4" name="Gruppieren 3"/>
            <p:cNvGrpSpPr/>
            <p:nvPr/>
          </p:nvGrpSpPr>
          <p:grpSpPr>
            <a:xfrm>
              <a:off x="4067944" y="207913"/>
              <a:ext cx="4789159" cy="3024336"/>
              <a:chOff x="-19760" y="188640"/>
              <a:chExt cx="5167824" cy="3263462"/>
            </a:xfrm>
          </p:grpSpPr>
          <p:sp>
            <p:nvSpPr>
              <p:cNvPr id="7" name="Abgerundetes Rechteck 6"/>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8" name="Abgerundetes Rechteck 7"/>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9" name="Picture 2" descr="Ursulinen-Gymnasium Mannhei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descr="http://www.emas.de/fileadmin/user_upload/01_allgemeines/Logos/emas-geprueftes-umweltmanagement_ohneReg_600dpi.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10" name="Textfeld 9"/>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sp>
        <p:nvSpPr>
          <p:cNvPr id="11" name="Textfeld 10"/>
          <p:cNvSpPr txBox="1"/>
          <p:nvPr/>
        </p:nvSpPr>
        <p:spPr>
          <a:xfrm>
            <a:off x="323528" y="692696"/>
            <a:ext cx="5328592" cy="1189236"/>
          </a:xfrm>
          <a:prstGeom prst="rect">
            <a:avLst/>
          </a:prstGeom>
          <a:noFill/>
        </p:spPr>
        <p:txBody>
          <a:bodyPr wrap="square" rtlCol="0">
            <a:spAutoFit/>
          </a:bodyPr>
          <a:lstStyle/>
          <a:p>
            <a:pPr>
              <a:lnSpc>
                <a:spcPct val="80000"/>
              </a:lnSpc>
              <a:spcAft>
                <a:spcPts val="3600"/>
              </a:spcAft>
            </a:pPr>
            <a:r>
              <a:rPr lang="de-DE" sz="4400" dirty="0" smtClean="0">
                <a:solidFill>
                  <a:srgbClr val="0000FF"/>
                </a:solidFill>
                <a:effectLst>
                  <a:outerShdw blurRad="38100" dist="38100" dir="2700000" algn="tl">
                    <a:srgbClr val="000000">
                      <a:alpha val="43137"/>
                    </a:srgbClr>
                  </a:outerShdw>
                </a:effectLst>
              </a:rPr>
              <a:t>Woher stammen die Informationen?</a:t>
            </a:r>
          </a:p>
        </p:txBody>
      </p:sp>
      <p:sp>
        <p:nvSpPr>
          <p:cNvPr id="12" name="Textfeld 11"/>
          <p:cNvSpPr txBox="1"/>
          <p:nvPr/>
        </p:nvSpPr>
        <p:spPr>
          <a:xfrm>
            <a:off x="416656" y="2204864"/>
            <a:ext cx="8424936" cy="3539430"/>
          </a:xfrm>
          <a:prstGeom prst="rect">
            <a:avLst/>
          </a:prstGeom>
          <a:noFill/>
        </p:spPr>
        <p:txBody>
          <a:bodyPr wrap="square" rtlCol="0">
            <a:spAutoFit/>
          </a:bodyPr>
          <a:lstStyle/>
          <a:p>
            <a:pPr marL="342900" indent="-342900">
              <a:buFont typeface="Arial" panose="020B0604020202020204" pitchFamily="34" charset="0"/>
              <a:buChar char="•"/>
            </a:pPr>
            <a:r>
              <a:rPr lang="pt-BR" sz="2800" dirty="0" smtClean="0"/>
              <a:t>Broschüre des Umweltbundesamtes </a:t>
            </a:r>
          </a:p>
          <a:p>
            <a:r>
              <a:rPr lang="pt-BR" sz="2800" b="1" i="1" dirty="0"/>
              <a:t>	</a:t>
            </a:r>
            <a:r>
              <a:rPr lang="pt-BR" sz="2800" b="1" i="1" dirty="0" smtClean="0"/>
              <a:t>	</a:t>
            </a:r>
            <a:r>
              <a:rPr lang="pt-BR" sz="3400" b="1" i="1" dirty="0" smtClean="0"/>
              <a:t>“Papier-Wald-Klima”</a:t>
            </a:r>
          </a:p>
          <a:p>
            <a:pPr lvl="1"/>
            <a:r>
              <a:rPr lang="pt-BR" sz="2400" dirty="0">
                <a:solidFill>
                  <a:schemeClr val="bg1">
                    <a:lumMod val="75000"/>
                  </a:schemeClr>
                </a:solidFill>
              </a:rPr>
              <a:t>http://</a:t>
            </a:r>
            <a:r>
              <a:rPr lang="pt-BR" sz="2400" dirty="0" smtClean="0">
                <a:solidFill>
                  <a:schemeClr val="bg1">
                    <a:lumMod val="75000"/>
                  </a:schemeClr>
                </a:solidFill>
              </a:rPr>
              <a:t>www.umweltbundesamt.de/publikationen/papier</a:t>
            </a:r>
          </a:p>
          <a:p>
            <a:pPr lvl="1"/>
            <a:endParaRPr lang="pt-BR" sz="2400" dirty="0" smtClean="0">
              <a:solidFill>
                <a:schemeClr val="bg1">
                  <a:lumMod val="75000"/>
                </a:schemeClr>
              </a:solidFill>
            </a:endParaRPr>
          </a:p>
          <a:p>
            <a:pPr marL="342900" indent="-342900">
              <a:buFont typeface="Arial" panose="020B0604020202020204" pitchFamily="34" charset="0"/>
              <a:buChar char="•"/>
            </a:pPr>
            <a:r>
              <a:rPr lang="pt-BR" sz="2800" dirty="0" smtClean="0"/>
              <a:t>Zeitschrift “Schrot &amp; Korn”, Das Kundenmagazin für den Naturkosthandel 07/1997, Artikel: </a:t>
            </a:r>
          </a:p>
          <a:p>
            <a:r>
              <a:rPr lang="pt-BR" sz="2800" dirty="0"/>
              <a:t>	</a:t>
            </a:r>
            <a:r>
              <a:rPr lang="pt-BR" sz="2800" dirty="0" smtClean="0"/>
              <a:t>	</a:t>
            </a:r>
            <a:r>
              <a:rPr lang="pt-BR" sz="3400" dirty="0" smtClean="0"/>
              <a:t>“</a:t>
            </a:r>
            <a:r>
              <a:rPr lang="pt-BR" sz="3400" b="1" i="1" dirty="0" smtClean="0"/>
              <a:t>Unser täglich Papier”</a:t>
            </a:r>
          </a:p>
          <a:p>
            <a:pPr lvl="1"/>
            <a:r>
              <a:rPr lang="pt-BR" sz="2400" dirty="0" smtClean="0">
                <a:solidFill>
                  <a:schemeClr val="bg1">
                    <a:lumMod val="75000"/>
                  </a:schemeClr>
                </a:solidFill>
              </a:rPr>
              <a:t>http://schrotundkorn.de/lebenumwelt/lesen/sk970705.html</a:t>
            </a:r>
          </a:p>
        </p:txBody>
      </p:sp>
    </p:spTree>
    <p:extLst>
      <p:ext uri="{BB962C8B-B14F-4D97-AF65-F5344CB8AC3E}">
        <p14:creationId xmlns:p14="http://schemas.microsoft.com/office/powerpoint/2010/main" val="2248766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29290"/>
            <a:ext cx="6336704" cy="6336704"/>
          </a:xfrm>
          <a:prstGeom prst="rect">
            <a:avLst/>
          </a:prstGeom>
          <a:ln>
            <a:noFill/>
          </a:ln>
          <a:effectLst>
            <a:outerShdw blurRad="292100" dist="139700" dir="2700000" algn="tl" rotWithShape="0">
              <a:srgbClr val="333333">
                <a:alpha val="65000"/>
              </a:srgbClr>
            </a:outerShdw>
          </a:effectLst>
        </p:spPr>
      </p:pic>
      <p:sp>
        <p:nvSpPr>
          <p:cNvPr id="3" name="Textfeld 2"/>
          <p:cNvSpPr txBox="1"/>
          <p:nvPr/>
        </p:nvSpPr>
        <p:spPr>
          <a:xfrm>
            <a:off x="8562203" y="6381328"/>
            <a:ext cx="360040" cy="369332"/>
          </a:xfrm>
          <a:prstGeom prst="rect">
            <a:avLst/>
          </a:prstGeom>
          <a:noFill/>
        </p:spPr>
        <p:txBody>
          <a:bodyPr wrap="square" rtlCol="0">
            <a:spAutoFit/>
          </a:bodyPr>
          <a:lstStyle/>
          <a:p>
            <a:pPr algn="r"/>
            <a:r>
              <a:rPr lang="de-DE" b="1" dirty="0" smtClean="0"/>
              <a:t>2</a:t>
            </a:r>
            <a:endParaRPr lang="de-DE" b="1" dirty="0"/>
          </a:p>
        </p:txBody>
      </p:sp>
      <p:grpSp>
        <p:nvGrpSpPr>
          <p:cNvPr id="4" name="Gruppieren 3"/>
          <p:cNvGrpSpPr/>
          <p:nvPr/>
        </p:nvGrpSpPr>
        <p:grpSpPr>
          <a:xfrm>
            <a:off x="7144601" y="116632"/>
            <a:ext cx="1777642" cy="1089146"/>
            <a:chOff x="3920953" y="207913"/>
            <a:chExt cx="4936150" cy="3024336"/>
          </a:xfrm>
        </p:grpSpPr>
        <p:grpSp>
          <p:nvGrpSpPr>
            <p:cNvPr id="5" name="Gruppieren 4"/>
            <p:cNvGrpSpPr/>
            <p:nvPr/>
          </p:nvGrpSpPr>
          <p:grpSpPr>
            <a:xfrm>
              <a:off x="4067944" y="207913"/>
              <a:ext cx="4789159" cy="3024336"/>
              <a:chOff x="-19760" y="188640"/>
              <a:chExt cx="5167824" cy="3263462"/>
            </a:xfrm>
          </p:grpSpPr>
          <p:sp>
            <p:nvSpPr>
              <p:cNvPr id="8" name="Abgerundetes Rechteck 7"/>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9" name="Abgerundetes Rechteck 8"/>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10" name="Picture 2" descr="Ursulinen-Gymnasium Mannheim"/>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2" descr="http://www.emas.de/fileadmin/user_upload/01_allgemeines/Logos/emas-geprueftes-umweltmanagement_ohneReg_600dpi.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Tree>
    <p:extLst>
      <p:ext uri="{BB962C8B-B14F-4D97-AF65-F5344CB8AC3E}">
        <p14:creationId xmlns:p14="http://schemas.microsoft.com/office/powerpoint/2010/main" val="401735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014621" y="6381328"/>
            <a:ext cx="907622" cy="369332"/>
          </a:xfrm>
          <a:prstGeom prst="rect">
            <a:avLst/>
          </a:prstGeom>
          <a:noFill/>
        </p:spPr>
        <p:txBody>
          <a:bodyPr wrap="square" rtlCol="0">
            <a:spAutoFit/>
          </a:bodyPr>
          <a:lstStyle/>
          <a:p>
            <a:pPr algn="r"/>
            <a:r>
              <a:rPr lang="de-DE" b="1" dirty="0" smtClean="0"/>
              <a:t>20</a:t>
            </a:r>
            <a:endParaRPr lang="de-DE" b="1" dirty="0"/>
          </a:p>
        </p:txBody>
      </p:sp>
      <p:grpSp>
        <p:nvGrpSpPr>
          <p:cNvPr id="3" name="Gruppieren 2"/>
          <p:cNvGrpSpPr/>
          <p:nvPr/>
        </p:nvGrpSpPr>
        <p:grpSpPr>
          <a:xfrm>
            <a:off x="7144601" y="116632"/>
            <a:ext cx="1777642" cy="1089146"/>
            <a:chOff x="3920953" y="207913"/>
            <a:chExt cx="4936150" cy="3024336"/>
          </a:xfrm>
        </p:grpSpPr>
        <p:grpSp>
          <p:nvGrpSpPr>
            <p:cNvPr id="4" name="Gruppieren 3"/>
            <p:cNvGrpSpPr/>
            <p:nvPr/>
          </p:nvGrpSpPr>
          <p:grpSpPr>
            <a:xfrm>
              <a:off x="4067944" y="207913"/>
              <a:ext cx="4789159" cy="3024336"/>
              <a:chOff x="-19760" y="188640"/>
              <a:chExt cx="5167824" cy="3263462"/>
            </a:xfrm>
          </p:grpSpPr>
          <p:sp>
            <p:nvSpPr>
              <p:cNvPr id="7" name="Abgerundetes Rechteck 6"/>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8" name="Abgerundetes Rechteck 7"/>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9" name="Picture 2" descr="Ursulinen-Gymnasium Mannhei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descr="http://www.emas.de/fileadmin/user_upload/01_allgemeines/Logos/emas-geprueftes-umweltmanagement_ohneReg_600dpi.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10" name="Textfeld 9"/>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pic>
        <p:nvPicPr>
          <p:cNvPr id="1026" name="Picture 2" descr="http://www.meme-generator.de/media/created/mtgtq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481977"/>
            <a:ext cx="7349027" cy="489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021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67656"/>
            <a:ext cx="4231918" cy="6013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Lst>
        </p:spPr>
      </p:pic>
      <p:grpSp>
        <p:nvGrpSpPr>
          <p:cNvPr id="16" name="Gruppieren 15"/>
          <p:cNvGrpSpPr/>
          <p:nvPr/>
        </p:nvGrpSpPr>
        <p:grpSpPr>
          <a:xfrm>
            <a:off x="395537" y="476673"/>
            <a:ext cx="1152128" cy="1569570"/>
            <a:chOff x="6204517" y="2708920"/>
            <a:chExt cx="2773531" cy="3778439"/>
          </a:xfrm>
        </p:grpSpPr>
        <p:sp>
          <p:nvSpPr>
            <p:cNvPr id="15" name="Rechteck 14"/>
            <p:cNvSpPr/>
            <p:nvPr/>
          </p:nvSpPr>
          <p:spPr>
            <a:xfrm>
              <a:off x="6300192" y="2708920"/>
              <a:ext cx="2592288"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oup 3"/>
            <p:cNvGrpSpPr>
              <a:grpSpLocks/>
            </p:cNvGrpSpPr>
            <p:nvPr/>
          </p:nvGrpSpPr>
          <p:grpSpPr bwMode="auto">
            <a:xfrm>
              <a:off x="6204517" y="2845002"/>
              <a:ext cx="2773531" cy="3642357"/>
              <a:chOff x="0" y="-808"/>
              <a:chExt cx="14967" cy="19649"/>
            </a:xfrm>
          </p:grpSpPr>
          <p:pic>
            <p:nvPicPr>
              <p:cNvPr id="13" name="Picture 2" descr="http://www.emas.de/fileadmin/user_upload/01_allgemeines/Logos/emas-geprueftes-umweltmanagement_ohneReg_600dpi.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2" y="-808"/>
                <a:ext cx="10414" cy="161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feld 5"/>
              <p:cNvSpPr>
                <a:spLocks noChangeArrowheads="1"/>
              </p:cNvSpPr>
              <p:nvPr/>
            </p:nvSpPr>
            <p:spPr bwMode="auto">
              <a:xfrm>
                <a:off x="0" y="16443"/>
                <a:ext cx="14967" cy="2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de-DE" altLang="zh-CN" sz="600" b="1" dirty="0">
                    <a:latin typeface="Calibri" pitchFamily="34" charset="0"/>
                    <a:cs typeface="Calibri" pitchFamily="34" charset="0"/>
                    <a:sym typeface="Calibri" pitchFamily="34" charset="0"/>
                  </a:rPr>
                  <a:t>Register-Nr.: DE-153-00092</a:t>
                </a:r>
              </a:p>
            </p:txBody>
          </p:sp>
        </p:grpSp>
      </p:grpSp>
      <p:sp>
        <p:nvSpPr>
          <p:cNvPr id="17" name="Textfeld 16"/>
          <p:cNvSpPr txBox="1"/>
          <p:nvPr/>
        </p:nvSpPr>
        <p:spPr>
          <a:xfrm>
            <a:off x="4644008" y="1423048"/>
            <a:ext cx="4176464" cy="4958280"/>
          </a:xfrm>
          <a:prstGeom prst="rect">
            <a:avLst/>
          </a:prstGeom>
          <a:noFill/>
        </p:spPr>
        <p:txBody>
          <a:bodyPr wrap="square" rtlCol="0">
            <a:spAutoFit/>
          </a:bodyPr>
          <a:lstStyle/>
          <a:p>
            <a:pPr algn="ctr">
              <a:lnSpc>
                <a:spcPct val="85000"/>
              </a:lnSpc>
            </a:pPr>
            <a:r>
              <a:rPr lang="de-DE" sz="3600" dirty="0" smtClean="0"/>
              <a:t>Wir sind mit </a:t>
            </a:r>
          </a:p>
          <a:p>
            <a:pPr algn="ctr">
              <a:lnSpc>
                <a:spcPct val="85000"/>
              </a:lnSpc>
            </a:pPr>
            <a:r>
              <a:rPr lang="de-DE" sz="3600" dirty="0" smtClean="0"/>
              <a:t>unserer Schule </a:t>
            </a:r>
          </a:p>
          <a:p>
            <a:pPr algn="ctr">
              <a:lnSpc>
                <a:spcPct val="85000"/>
              </a:lnSpc>
            </a:pPr>
            <a:r>
              <a:rPr lang="de-DE" sz="3600" dirty="0" smtClean="0"/>
              <a:t>seit November 2014 „EMAS-registriert“</a:t>
            </a:r>
          </a:p>
          <a:p>
            <a:pPr algn="ctr">
              <a:lnSpc>
                <a:spcPct val="85000"/>
              </a:lnSpc>
            </a:pPr>
            <a:endParaRPr lang="de-DE" sz="4800" b="1" dirty="0">
              <a:solidFill>
                <a:schemeClr val="bg1"/>
              </a:solidFill>
            </a:endParaRPr>
          </a:p>
          <a:p>
            <a:pPr algn="ctr">
              <a:lnSpc>
                <a:spcPct val="85000"/>
              </a:lnSpc>
            </a:pPr>
            <a:r>
              <a:rPr lang="de-DE" sz="6000" b="1" dirty="0" smtClean="0"/>
              <a:t>Welche Ziele haben wir?</a:t>
            </a:r>
            <a:endParaRPr lang="de-DE" sz="6000" b="1" dirty="0"/>
          </a:p>
        </p:txBody>
      </p:sp>
      <p:sp>
        <p:nvSpPr>
          <p:cNvPr id="9" name="Textfeld 8"/>
          <p:cNvSpPr txBox="1"/>
          <p:nvPr/>
        </p:nvSpPr>
        <p:spPr>
          <a:xfrm>
            <a:off x="8562203" y="6381328"/>
            <a:ext cx="360040" cy="369332"/>
          </a:xfrm>
          <a:prstGeom prst="rect">
            <a:avLst/>
          </a:prstGeom>
          <a:noFill/>
        </p:spPr>
        <p:txBody>
          <a:bodyPr wrap="square" rtlCol="0">
            <a:spAutoFit/>
          </a:bodyPr>
          <a:lstStyle/>
          <a:p>
            <a:pPr algn="r"/>
            <a:r>
              <a:rPr lang="de-DE" b="1" dirty="0" smtClean="0"/>
              <a:t>3</a:t>
            </a:r>
            <a:endParaRPr lang="de-DE" b="1" dirty="0"/>
          </a:p>
        </p:txBody>
      </p:sp>
      <p:grpSp>
        <p:nvGrpSpPr>
          <p:cNvPr id="10" name="Gruppieren 9"/>
          <p:cNvGrpSpPr/>
          <p:nvPr/>
        </p:nvGrpSpPr>
        <p:grpSpPr>
          <a:xfrm>
            <a:off x="7144601" y="116632"/>
            <a:ext cx="1777642" cy="1089146"/>
            <a:chOff x="3920953" y="207913"/>
            <a:chExt cx="4936150" cy="3024336"/>
          </a:xfrm>
        </p:grpSpPr>
        <p:grpSp>
          <p:nvGrpSpPr>
            <p:cNvPr id="18" name="Gruppieren 17"/>
            <p:cNvGrpSpPr/>
            <p:nvPr/>
          </p:nvGrpSpPr>
          <p:grpSpPr>
            <a:xfrm>
              <a:off x="4067944" y="207913"/>
              <a:ext cx="4789159" cy="3024336"/>
              <a:chOff x="-19760" y="188640"/>
              <a:chExt cx="5167824" cy="3263462"/>
            </a:xfrm>
          </p:grpSpPr>
          <p:sp>
            <p:nvSpPr>
              <p:cNvPr id="21" name="Abgerundetes Rechteck 20"/>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22" name="Abgerundetes Rechteck 21"/>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23" name="Picture 2" descr="Ursulinen-Gymnasium Mannhei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http://www.emas.de/fileadmin/user_upload/01_allgemeines/Logos/emas-geprueftes-umweltmanagement_ohneReg_600dpi.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Tree>
    <p:extLst>
      <p:ext uri="{BB962C8B-B14F-4D97-AF65-F5344CB8AC3E}">
        <p14:creationId xmlns:p14="http://schemas.microsoft.com/office/powerpoint/2010/main" val="20203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feld 22"/>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pic>
        <p:nvPicPr>
          <p:cNvPr id="24" name="Grafik 23"/>
          <p:cNvPicPr>
            <a:picLocks noChangeAspect="1"/>
          </p:cNvPicPr>
          <p:nvPr/>
        </p:nvPicPr>
        <p:blipFill rotWithShape="1">
          <a:blip r:embed="rId3">
            <a:extLst>
              <a:ext uri="{28A0092B-C50C-407E-A947-70E740481C1C}">
                <a14:useLocalDpi xmlns:a14="http://schemas.microsoft.com/office/drawing/2010/main" val="0"/>
              </a:ext>
            </a:extLst>
          </a:blip>
          <a:srcRect l="4264" t="1067" r="3057" b="24337"/>
          <a:stretch/>
        </p:blipFill>
        <p:spPr>
          <a:xfrm>
            <a:off x="3968034" y="1556792"/>
            <a:ext cx="4959842" cy="4657551"/>
          </a:xfrm>
          <a:prstGeom prst="roundRect">
            <a:avLst>
              <a:gd name="adj" fmla="val 10555"/>
            </a:avLst>
          </a:prstGeom>
          <a:ln>
            <a:noFill/>
          </a:ln>
          <a:effectLst>
            <a:outerShdw blurRad="292100" dist="139700" dir="2700000" algn="tl" rotWithShape="0">
              <a:srgbClr val="333333">
                <a:alpha val="65000"/>
              </a:srgbClr>
            </a:outerShdw>
          </a:effectLst>
        </p:spPr>
      </p:pic>
      <p:grpSp>
        <p:nvGrpSpPr>
          <p:cNvPr id="26" name="Gruppieren 25"/>
          <p:cNvGrpSpPr/>
          <p:nvPr/>
        </p:nvGrpSpPr>
        <p:grpSpPr>
          <a:xfrm>
            <a:off x="251520" y="1363737"/>
            <a:ext cx="2298375" cy="2311684"/>
            <a:chOff x="1763713" y="295275"/>
            <a:chExt cx="9174162" cy="9172575"/>
          </a:xfrm>
        </p:grpSpPr>
        <p:sp>
          <p:nvSpPr>
            <p:cNvPr id="27" name="Ellipse 2"/>
            <p:cNvSpPr>
              <a:spLocks noChangeArrowheads="1"/>
            </p:cNvSpPr>
            <p:nvPr/>
          </p:nvSpPr>
          <p:spPr bwMode="auto">
            <a:xfrm>
              <a:off x="1763713" y="295275"/>
              <a:ext cx="9174162" cy="9172575"/>
            </a:xfrm>
            <a:prstGeom prst="ellipse">
              <a:avLst/>
            </a:prstGeom>
            <a:solidFill>
              <a:srgbClr val="7692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de-DE" sz="1800">
                <a:solidFill>
                  <a:srgbClr val="FFFFFF"/>
                </a:solidFill>
              </a:endParaRPr>
            </a:p>
          </p:txBody>
        </p:sp>
        <p:pic>
          <p:nvPicPr>
            <p:cNvPr id="28" name="Grafik 3"/>
            <p:cNvPicPr>
              <a:picLocks noChangeAspect="1" noChangeArrowheads="1"/>
            </p:cNvPicPr>
            <p:nvPr/>
          </p:nvPicPr>
          <p:blipFill>
            <a:blip r:embed="rId4" cstate="print">
              <a:extLst>
                <a:ext uri="{28A0092B-C50C-407E-A947-70E740481C1C}">
                  <a14:useLocalDpi xmlns:a14="http://schemas.microsoft.com/office/drawing/2010/main" val="0"/>
                </a:ext>
              </a:extLst>
            </a:blip>
            <a:srcRect l="14168" t="-3574" r="14557" b="-4810"/>
            <a:stretch>
              <a:fillRect/>
            </a:stretch>
          </p:blipFill>
          <p:spPr bwMode="auto">
            <a:xfrm>
              <a:off x="2032000" y="546100"/>
              <a:ext cx="8620125" cy="8737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Pfeil nach rechts 15"/>
          <p:cNvSpPr/>
          <p:nvPr/>
        </p:nvSpPr>
        <p:spPr>
          <a:xfrm rot="20552164">
            <a:off x="3443468" y="4183716"/>
            <a:ext cx="3488600" cy="658596"/>
          </a:xfrm>
          <a:prstGeom prst="rightArrow">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de-DE"/>
          </a:p>
        </p:txBody>
      </p:sp>
      <p:sp>
        <p:nvSpPr>
          <p:cNvPr id="18" name="Textfeld 17"/>
          <p:cNvSpPr txBox="1"/>
          <p:nvPr/>
        </p:nvSpPr>
        <p:spPr>
          <a:xfrm>
            <a:off x="8562203" y="6381328"/>
            <a:ext cx="360040" cy="369332"/>
          </a:xfrm>
          <a:prstGeom prst="rect">
            <a:avLst/>
          </a:prstGeom>
          <a:noFill/>
        </p:spPr>
        <p:txBody>
          <a:bodyPr wrap="square" rtlCol="0">
            <a:spAutoFit/>
          </a:bodyPr>
          <a:lstStyle/>
          <a:p>
            <a:pPr algn="r"/>
            <a:r>
              <a:rPr lang="de-DE" b="1" dirty="0" smtClean="0"/>
              <a:t>4</a:t>
            </a:r>
            <a:endParaRPr lang="de-DE" b="1" dirty="0"/>
          </a:p>
        </p:txBody>
      </p:sp>
      <p:grpSp>
        <p:nvGrpSpPr>
          <p:cNvPr id="19" name="Gruppieren 18"/>
          <p:cNvGrpSpPr/>
          <p:nvPr/>
        </p:nvGrpSpPr>
        <p:grpSpPr>
          <a:xfrm>
            <a:off x="7144601" y="116632"/>
            <a:ext cx="1777642" cy="1089146"/>
            <a:chOff x="3920953" y="207913"/>
            <a:chExt cx="4936150" cy="3024336"/>
          </a:xfrm>
        </p:grpSpPr>
        <p:grpSp>
          <p:nvGrpSpPr>
            <p:cNvPr id="20" name="Gruppieren 19"/>
            <p:cNvGrpSpPr/>
            <p:nvPr/>
          </p:nvGrpSpPr>
          <p:grpSpPr>
            <a:xfrm>
              <a:off x="4067944" y="207913"/>
              <a:ext cx="4789159" cy="3024336"/>
              <a:chOff x="-19760" y="188640"/>
              <a:chExt cx="5167824" cy="3263462"/>
            </a:xfrm>
          </p:grpSpPr>
          <p:sp>
            <p:nvSpPr>
              <p:cNvPr id="35" name="Abgerundetes Rechteck 34"/>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36" name="Abgerundetes Rechteck 35"/>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37" name="Picture 2" descr="Ursulinen-Gymnasium Mannhei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 descr="http://www.emas.de/fileadmin/user_upload/01_allgemeines/Logos/emas-geprueftes-umweltmanagement_ohneReg_600dpi.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5" name="Textfeld 4"/>
          <p:cNvSpPr txBox="1"/>
          <p:nvPr/>
        </p:nvSpPr>
        <p:spPr>
          <a:xfrm>
            <a:off x="251519" y="4221088"/>
            <a:ext cx="3716515" cy="1754326"/>
          </a:xfrm>
          <a:prstGeom prst="rect">
            <a:avLst/>
          </a:prstGeom>
          <a:noFill/>
        </p:spPr>
        <p:txBody>
          <a:bodyPr wrap="square" rtlCol="0">
            <a:spAutoFit/>
          </a:bodyPr>
          <a:lstStyle/>
          <a:p>
            <a:r>
              <a:rPr lang="de-DE" sz="3600" dirty="0" smtClean="0">
                <a:solidFill>
                  <a:srgbClr val="0000FF"/>
                </a:solidFill>
              </a:rPr>
              <a:t>PAPIER</a:t>
            </a:r>
          </a:p>
          <a:p>
            <a:pPr marL="176213" indent="-176213">
              <a:buFont typeface="Arial" panose="020B0604020202020204" pitchFamily="34" charset="0"/>
              <a:buChar char="•"/>
            </a:pPr>
            <a:r>
              <a:rPr lang="de-DE" sz="2400" dirty="0" smtClean="0">
                <a:solidFill>
                  <a:srgbClr val="0000FF"/>
                </a:solidFill>
              </a:rPr>
              <a:t>mittleres bis hohes Verbesserungspotential</a:t>
            </a:r>
          </a:p>
          <a:p>
            <a:pPr marL="176213" indent="-176213">
              <a:buFont typeface="Arial" panose="020B0604020202020204" pitchFamily="34" charset="0"/>
              <a:buChar char="•"/>
            </a:pPr>
            <a:r>
              <a:rPr lang="de-DE" sz="2400" dirty="0" smtClean="0">
                <a:solidFill>
                  <a:srgbClr val="0000FF"/>
                </a:solidFill>
              </a:rPr>
              <a:t>mittlere Umweltrelevanz</a:t>
            </a:r>
            <a:endParaRPr lang="de-DE" sz="2400" dirty="0">
              <a:solidFill>
                <a:srgbClr val="0000FF"/>
              </a:solidFill>
            </a:endParaRPr>
          </a:p>
        </p:txBody>
      </p:sp>
      <p:sp>
        <p:nvSpPr>
          <p:cNvPr id="38" name="Textfeld 37"/>
          <p:cNvSpPr txBox="1"/>
          <p:nvPr/>
        </p:nvSpPr>
        <p:spPr>
          <a:xfrm>
            <a:off x="136111" y="550148"/>
            <a:ext cx="6814380" cy="584775"/>
          </a:xfrm>
          <a:prstGeom prst="rect">
            <a:avLst/>
          </a:prstGeom>
          <a:noFill/>
        </p:spPr>
        <p:txBody>
          <a:bodyPr wrap="square" rtlCol="0">
            <a:spAutoFit/>
          </a:bodyPr>
          <a:lstStyle/>
          <a:p>
            <a:r>
              <a:rPr lang="de-DE" sz="3200" dirty="0" smtClean="0"/>
              <a:t>Unsere Ziele zur Nachhaltigkeit bis 2017</a:t>
            </a:r>
            <a:endParaRPr lang="de-DE" sz="3200" dirty="0"/>
          </a:p>
        </p:txBody>
      </p:sp>
    </p:spTree>
    <p:extLst>
      <p:ext uri="{BB962C8B-B14F-4D97-AF65-F5344CB8AC3E}">
        <p14:creationId xmlns:p14="http://schemas.microsoft.com/office/powerpoint/2010/main" val="417312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5535" y="1772816"/>
            <a:ext cx="8452148" cy="1588127"/>
          </a:xfrm>
          <a:prstGeom prst="rect">
            <a:avLst/>
          </a:prstGeom>
          <a:noFill/>
        </p:spPr>
        <p:txBody>
          <a:bodyPr wrap="square" rtlCol="0">
            <a:spAutoFit/>
          </a:bodyPr>
          <a:lstStyle/>
          <a:p>
            <a:pPr algn="ctr">
              <a:lnSpc>
                <a:spcPct val="80000"/>
              </a:lnSpc>
              <a:spcAft>
                <a:spcPts val="3600"/>
              </a:spcAft>
            </a:pPr>
            <a:r>
              <a:rPr lang="de-DE" sz="6000" dirty="0" smtClean="0">
                <a:solidFill>
                  <a:srgbClr val="0000FF"/>
                </a:solidFill>
                <a:effectLst>
                  <a:outerShdw blurRad="38100" dist="38100" dir="2700000" algn="tl">
                    <a:srgbClr val="000000">
                      <a:alpha val="43137"/>
                    </a:srgbClr>
                  </a:outerShdw>
                </a:effectLst>
              </a:rPr>
              <a:t>Wieso sind Recyclinghefte für die Umwelt gut?</a:t>
            </a:r>
          </a:p>
        </p:txBody>
      </p:sp>
      <p:pic>
        <p:nvPicPr>
          <p:cNvPr id="19" name="Picture 2" descr="http://www.bund.net/uploads/pics/faecher_schulhefte_neu.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460" y="3472036"/>
            <a:ext cx="5036676" cy="30939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dgvn.de/uploads/RTEmagicC_Blauer-Engel-01.png.png"/>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474766" y="3620834"/>
            <a:ext cx="2372917" cy="2760494"/>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8562203" y="6381328"/>
            <a:ext cx="360040" cy="369332"/>
          </a:xfrm>
          <a:prstGeom prst="rect">
            <a:avLst/>
          </a:prstGeom>
          <a:noFill/>
        </p:spPr>
        <p:txBody>
          <a:bodyPr wrap="square" rtlCol="0">
            <a:spAutoFit/>
          </a:bodyPr>
          <a:lstStyle/>
          <a:p>
            <a:pPr algn="r"/>
            <a:r>
              <a:rPr lang="de-DE" b="1" dirty="0" smtClean="0"/>
              <a:t>5</a:t>
            </a:r>
            <a:endParaRPr lang="de-DE" b="1" dirty="0"/>
          </a:p>
        </p:txBody>
      </p:sp>
      <p:grpSp>
        <p:nvGrpSpPr>
          <p:cNvPr id="16" name="Gruppieren 15"/>
          <p:cNvGrpSpPr/>
          <p:nvPr/>
        </p:nvGrpSpPr>
        <p:grpSpPr>
          <a:xfrm>
            <a:off x="7144601" y="116632"/>
            <a:ext cx="1777642" cy="1089146"/>
            <a:chOff x="3920953" y="207913"/>
            <a:chExt cx="4936150" cy="3024336"/>
          </a:xfrm>
        </p:grpSpPr>
        <p:grpSp>
          <p:nvGrpSpPr>
            <p:cNvPr id="18" name="Gruppieren 17"/>
            <p:cNvGrpSpPr/>
            <p:nvPr/>
          </p:nvGrpSpPr>
          <p:grpSpPr>
            <a:xfrm>
              <a:off x="4067944" y="207913"/>
              <a:ext cx="4789159" cy="3024336"/>
              <a:chOff x="-19760" y="188640"/>
              <a:chExt cx="5167824" cy="3263462"/>
            </a:xfrm>
          </p:grpSpPr>
          <p:sp>
            <p:nvSpPr>
              <p:cNvPr id="22" name="Abgerundetes Rechteck 21"/>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24" name="Abgerundetes Rechteck 23"/>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25" name="Picture 2" descr="Ursulinen-Gymnasium Mannheim"/>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2" descr="http://www.emas.de/fileadmin/user_upload/01_allgemeines/Logos/emas-geprueftes-umweltmanagement_ohneReg_600dpi.jp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27" name="Textfeld 26"/>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spTree>
    <p:extLst>
      <p:ext uri="{BB962C8B-B14F-4D97-AF65-F5344CB8AC3E}">
        <p14:creationId xmlns:p14="http://schemas.microsoft.com/office/powerpoint/2010/main" val="336696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8562203" y="6381328"/>
            <a:ext cx="360040" cy="369332"/>
          </a:xfrm>
          <a:prstGeom prst="rect">
            <a:avLst/>
          </a:prstGeom>
          <a:noFill/>
        </p:spPr>
        <p:txBody>
          <a:bodyPr wrap="square" rtlCol="0">
            <a:spAutoFit/>
          </a:bodyPr>
          <a:lstStyle/>
          <a:p>
            <a:pPr algn="r"/>
            <a:r>
              <a:rPr lang="de-DE" b="1" dirty="0" smtClean="0"/>
              <a:t>6</a:t>
            </a:r>
            <a:endParaRPr lang="de-DE" b="1" dirty="0"/>
          </a:p>
        </p:txBody>
      </p:sp>
      <p:grpSp>
        <p:nvGrpSpPr>
          <p:cNvPr id="14" name="Gruppieren 13"/>
          <p:cNvGrpSpPr/>
          <p:nvPr/>
        </p:nvGrpSpPr>
        <p:grpSpPr>
          <a:xfrm>
            <a:off x="7144601" y="116632"/>
            <a:ext cx="1777642" cy="1089146"/>
            <a:chOff x="3920953" y="207913"/>
            <a:chExt cx="4936150" cy="3024336"/>
          </a:xfrm>
        </p:grpSpPr>
        <p:grpSp>
          <p:nvGrpSpPr>
            <p:cNvPr id="15" name="Gruppieren 14"/>
            <p:cNvGrpSpPr/>
            <p:nvPr/>
          </p:nvGrpSpPr>
          <p:grpSpPr>
            <a:xfrm>
              <a:off x="4067944" y="207913"/>
              <a:ext cx="4789159" cy="3024336"/>
              <a:chOff x="-19760" y="188640"/>
              <a:chExt cx="5167824" cy="3263462"/>
            </a:xfrm>
          </p:grpSpPr>
          <p:sp>
            <p:nvSpPr>
              <p:cNvPr id="19" name="Abgerundetes Rechteck 18"/>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20" name="Abgerundetes Rechteck 19"/>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21" name="Picture 2" descr="Ursulinen-Gymnasium Mannhei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http://www.emas.de/fileadmin/user_upload/01_allgemeines/Logos/emas-geprueftes-umweltmanagement_ohneReg_600dpi.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24" name="Textfeld 23"/>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sp>
        <p:nvSpPr>
          <p:cNvPr id="23" name="Textfeld 22"/>
          <p:cNvSpPr txBox="1"/>
          <p:nvPr/>
        </p:nvSpPr>
        <p:spPr>
          <a:xfrm>
            <a:off x="258597" y="692696"/>
            <a:ext cx="8663645" cy="5684633"/>
          </a:xfrm>
          <a:prstGeom prst="rect">
            <a:avLst/>
          </a:prstGeom>
          <a:noFill/>
        </p:spPr>
        <p:txBody>
          <a:bodyPr wrap="square" rtlCol="0">
            <a:spAutoFit/>
          </a:bodyPr>
          <a:lstStyle/>
          <a:p>
            <a:pPr>
              <a:lnSpc>
                <a:spcPct val="80000"/>
              </a:lnSpc>
              <a:spcAft>
                <a:spcPts val="600"/>
              </a:spcAft>
            </a:pPr>
            <a:r>
              <a:rPr lang="de-DE" sz="3200" dirty="0" smtClean="0">
                <a:solidFill>
                  <a:schemeClr val="bg1">
                    <a:lumMod val="50000"/>
                  </a:schemeClr>
                </a:solidFill>
                <a:effectLst>
                  <a:outerShdw blurRad="38100" dist="38100" dir="2700000" algn="tl">
                    <a:srgbClr val="000000">
                      <a:alpha val="43137"/>
                    </a:srgbClr>
                  </a:outerShdw>
                </a:effectLst>
              </a:rPr>
              <a:t>Motivation</a:t>
            </a:r>
          </a:p>
          <a:p>
            <a:pPr>
              <a:lnSpc>
                <a:spcPct val="80000"/>
              </a:lnSpc>
              <a:spcAft>
                <a:spcPts val="600"/>
              </a:spcAft>
            </a:pPr>
            <a:endParaRPr lang="de-DE" sz="2800" dirty="0" smtClean="0">
              <a:solidFill>
                <a:schemeClr val="bg1">
                  <a:lumMod val="50000"/>
                </a:schemeClr>
              </a:solidFill>
              <a:effectLst>
                <a:outerShdw blurRad="38100" dist="38100" dir="2700000" algn="tl">
                  <a:srgbClr val="000000">
                    <a:alpha val="43137"/>
                  </a:srgbClr>
                </a:outerShdw>
              </a:effectLst>
            </a:endParaRPr>
          </a:p>
          <a:p>
            <a:pPr algn="ctr">
              <a:lnSpc>
                <a:spcPct val="80000"/>
              </a:lnSpc>
              <a:spcAft>
                <a:spcPts val="3600"/>
              </a:spcAft>
            </a:pPr>
            <a:r>
              <a:rPr lang="de-DE" sz="3600" dirty="0" smtClean="0">
                <a:solidFill>
                  <a:srgbClr val="0000FF"/>
                </a:solidFill>
                <a:effectLst>
                  <a:outerShdw blurRad="38100" dist="38100" dir="2700000" algn="tl">
                    <a:srgbClr val="000000">
                      <a:alpha val="43137"/>
                    </a:srgbClr>
                  </a:outerShdw>
                </a:effectLst>
              </a:rPr>
              <a:t>„Wir sammeln in Deutschland mit 80% Rücklauf Altpapier wie die Weltmeister, aber kaufen und auch nutzen wollen wir das Recyclingpapier dann doch nicht …“</a:t>
            </a:r>
          </a:p>
          <a:p>
            <a:pPr marL="2244725" defTabSz="1797050">
              <a:lnSpc>
                <a:spcPct val="80000"/>
              </a:lnSpc>
              <a:spcAft>
                <a:spcPts val="600"/>
              </a:spcAft>
            </a:pPr>
            <a:r>
              <a:rPr lang="de-DE" sz="3600" b="1" dirty="0" smtClean="0">
                <a:solidFill>
                  <a:schemeClr val="accent3">
                    <a:lumMod val="75000"/>
                  </a:schemeClr>
                </a:solidFill>
              </a:rPr>
              <a:t>Verpackungsindustrie:  </a:t>
            </a:r>
          </a:p>
          <a:p>
            <a:pPr marL="2244725" defTabSz="1797050">
              <a:lnSpc>
                <a:spcPct val="80000"/>
              </a:lnSpc>
              <a:spcAft>
                <a:spcPts val="4200"/>
              </a:spcAft>
            </a:pPr>
            <a:r>
              <a:rPr lang="de-DE" sz="2400" dirty="0" smtClean="0">
                <a:solidFill>
                  <a:srgbClr val="0000FF"/>
                </a:solidFill>
              </a:rPr>
              <a:t>       </a:t>
            </a:r>
            <a:r>
              <a:rPr lang="de-DE" sz="3600" b="1" dirty="0" smtClean="0">
                <a:solidFill>
                  <a:schemeClr val="accent3">
                    <a:lumMod val="75000"/>
                  </a:schemeClr>
                </a:solidFill>
              </a:rPr>
              <a:t>fast 100% Recyclingpapier</a:t>
            </a:r>
            <a:endParaRPr lang="de-DE" sz="2400" b="1" dirty="0" smtClean="0">
              <a:solidFill>
                <a:schemeClr val="accent3">
                  <a:lumMod val="75000"/>
                </a:schemeClr>
              </a:solidFill>
            </a:endParaRPr>
          </a:p>
          <a:p>
            <a:pPr marL="2244725" defTabSz="1797050">
              <a:lnSpc>
                <a:spcPct val="80000"/>
              </a:lnSpc>
              <a:spcAft>
                <a:spcPts val="600"/>
              </a:spcAft>
            </a:pPr>
            <a:r>
              <a:rPr lang="de-DE" sz="3600" b="1" dirty="0" smtClean="0">
                <a:solidFill>
                  <a:srgbClr val="FF0000"/>
                </a:solidFill>
              </a:rPr>
              <a:t>Verbraucher – Bürobedarf:   </a:t>
            </a:r>
          </a:p>
          <a:p>
            <a:pPr marL="2244725" defTabSz="1797050">
              <a:lnSpc>
                <a:spcPct val="80000"/>
              </a:lnSpc>
              <a:spcAft>
                <a:spcPts val="600"/>
              </a:spcAft>
            </a:pPr>
            <a:r>
              <a:rPr lang="de-DE" sz="3600" b="1" dirty="0" smtClean="0">
                <a:solidFill>
                  <a:srgbClr val="FF0000"/>
                </a:solidFill>
              </a:rPr>
              <a:t>     nur 13% Recyclingpapier</a:t>
            </a:r>
          </a:p>
        </p:txBody>
      </p:sp>
      <p:pic>
        <p:nvPicPr>
          <p:cNvPr id="2052" name="Picture 4" descr="http://www.dampfzigarette.com/files/2012/01/symbole-daumen-hoch-und-runter.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454" t="11852" r="50000" b="4408"/>
          <a:stretch/>
        </p:blipFill>
        <p:spPr bwMode="auto">
          <a:xfrm>
            <a:off x="923979" y="3573016"/>
            <a:ext cx="1271757" cy="15397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dampfzigarette.com/files/2012/01/symbole-daumen-hoch-und-runter.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0000" t="10378" r="3242" b="6267"/>
          <a:stretch/>
        </p:blipFill>
        <p:spPr bwMode="auto">
          <a:xfrm>
            <a:off x="875792" y="5085184"/>
            <a:ext cx="1319944" cy="158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20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8562203" y="6381328"/>
            <a:ext cx="360040" cy="369332"/>
          </a:xfrm>
          <a:prstGeom prst="rect">
            <a:avLst/>
          </a:prstGeom>
          <a:noFill/>
        </p:spPr>
        <p:txBody>
          <a:bodyPr wrap="square" rtlCol="0">
            <a:spAutoFit/>
          </a:bodyPr>
          <a:lstStyle/>
          <a:p>
            <a:pPr algn="r"/>
            <a:r>
              <a:rPr lang="de-DE" b="1" dirty="0" smtClean="0"/>
              <a:t>7</a:t>
            </a:r>
            <a:endParaRPr lang="de-DE" b="1" dirty="0"/>
          </a:p>
        </p:txBody>
      </p:sp>
      <p:grpSp>
        <p:nvGrpSpPr>
          <p:cNvPr id="14" name="Gruppieren 13"/>
          <p:cNvGrpSpPr/>
          <p:nvPr/>
        </p:nvGrpSpPr>
        <p:grpSpPr>
          <a:xfrm>
            <a:off x="7144601" y="116632"/>
            <a:ext cx="1777642" cy="1089146"/>
            <a:chOff x="3920953" y="207913"/>
            <a:chExt cx="4936150" cy="3024336"/>
          </a:xfrm>
        </p:grpSpPr>
        <p:grpSp>
          <p:nvGrpSpPr>
            <p:cNvPr id="15" name="Gruppieren 14"/>
            <p:cNvGrpSpPr/>
            <p:nvPr/>
          </p:nvGrpSpPr>
          <p:grpSpPr>
            <a:xfrm>
              <a:off x="4067944" y="207913"/>
              <a:ext cx="4789159" cy="3024336"/>
              <a:chOff x="-19760" y="188640"/>
              <a:chExt cx="5167824" cy="3263462"/>
            </a:xfrm>
          </p:grpSpPr>
          <p:sp>
            <p:nvSpPr>
              <p:cNvPr id="19" name="Abgerundetes Rechteck 18"/>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20" name="Abgerundetes Rechteck 19"/>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21" name="Picture 2" descr="Ursulinen-Gymnasium Mannhei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http://www.emas.de/fileadmin/user_upload/01_allgemeines/Logos/emas-geprueftes-umweltmanagement_ohneReg_600dpi.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24" name="Textfeld 23"/>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667" y="1844824"/>
            <a:ext cx="372427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1387141" y="692696"/>
            <a:ext cx="4481003" cy="967060"/>
          </a:xfrm>
          <a:prstGeom prst="rect">
            <a:avLst/>
          </a:prstGeom>
          <a:noFill/>
        </p:spPr>
        <p:txBody>
          <a:bodyPr wrap="square" rtlCol="0">
            <a:spAutoFit/>
          </a:bodyPr>
          <a:lstStyle/>
          <a:p>
            <a:pPr>
              <a:lnSpc>
                <a:spcPct val="80000"/>
              </a:lnSpc>
              <a:spcAft>
                <a:spcPts val="600"/>
              </a:spcAft>
            </a:pPr>
            <a:r>
              <a:rPr lang="de-DE" sz="3200" dirty="0" smtClean="0">
                <a:solidFill>
                  <a:schemeClr val="bg1">
                    <a:lumMod val="50000"/>
                  </a:schemeClr>
                </a:solidFill>
                <a:effectLst>
                  <a:outerShdw blurRad="38100" dist="38100" dir="2700000" algn="tl">
                    <a:srgbClr val="000000">
                      <a:alpha val="43137"/>
                    </a:srgbClr>
                  </a:outerShdw>
                </a:effectLst>
              </a:rPr>
              <a:t>Papierverschwendung </a:t>
            </a:r>
          </a:p>
          <a:p>
            <a:pPr>
              <a:lnSpc>
                <a:spcPct val="80000"/>
              </a:lnSpc>
              <a:spcAft>
                <a:spcPts val="600"/>
              </a:spcAft>
            </a:pPr>
            <a:r>
              <a:rPr lang="de-DE" sz="3200" dirty="0" smtClean="0">
                <a:solidFill>
                  <a:schemeClr val="bg1">
                    <a:lumMod val="50000"/>
                  </a:schemeClr>
                </a:solidFill>
                <a:effectLst>
                  <a:outerShdw blurRad="38100" dist="38100" dir="2700000" algn="tl">
                    <a:srgbClr val="000000">
                      <a:alpha val="43137"/>
                    </a:srgbClr>
                  </a:outerShdw>
                </a:effectLst>
              </a:rPr>
              <a:t>der Industrienationen</a:t>
            </a:r>
          </a:p>
        </p:txBody>
      </p:sp>
      <p:sp>
        <p:nvSpPr>
          <p:cNvPr id="3" name="Rechteck 2"/>
          <p:cNvSpPr/>
          <p:nvPr/>
        </p:nvSpPr>
        <p:spPr>
          <a:xfrm>
            <a:off x="467544" y="3356992"/>
            <a:ext cx="32403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4427984" y="2042845"/>
            <a:ext cx="4314239" cy="954107"/>
          </a:xfrm>
          <a:prstGeom prst="rect">
            <a:avLst/>
          </a:prstGeom>
          <a:noFill/>
          <a:ln w="50800">
            <a:solidFill>
              <a:srgbClr val="FF0000"/>
            </a:solidFill>
          </a:ln>
        </p:spPr>
        <p:txBody>
          <a:bodyPr wrap="square" rtlCol="0">
            <a:spAutoFit/>
          </a:bodyPr>
          <a:lstStyle/>
          <a:p>
            <a:r>
              <a:rPr lang="de-DE" sz="2800" dirty="0" smtClean="0"/>
              <a:t>Deutschland </a:t>
            </a:r>
            <a:r>
              <a:rPr lang="de-DE" sz="2800" dirty="0" smtClean="0"/>
              <a:t>2010:</a:t>
            </a:r>
          </a:p>
          <a:p>
            <a:r>
              <a:rPr lang="de-DE" sz="2800" dirty="0" smtClean="0"/>
              <a:t>248 kg Papier pro Person</a:t>
            </a:r>
          </a:p>
        </p:txBody>
      </p:sp>
      <p:cxnSp>
        <p:nvCxnSpPr>
          <p:cNvPr id="6" name="Gerader Verbinder 5"/>
          <p:cNvCxnSpPr/>
          <p:nvPr/>
        </p:nvCxnSpPr>
        <p:spPr>
          <a:xfrm flipV="1">
            <a:off x="3702482" y="2042845"/>
            <a:ext cx="725502" cy="13141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flipV="1">
            <a:off x="3707904" y="2996952"/>
            <a:ext cx="720080" cy="576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482869" y="6266640"/>
            <a:ext cx="3240360" cy="21602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4460372" y="3284984"/>
            <a:ext cx="4314239" cy="954107"/>
          </a:xfrm>
          <a:prstGeom prst="rect">
            <a:avLst/>
          </a:prstGeom>
          <a:noFill/>
          <a:ln w="50800">
            <a:solidFill>
              <a:srgbClr val="0000FF"/>
            </a:solidFill>
          </a:ln>
        </p:spPr>
        <p:txBody>
          <a:bodyPr wrap="square" rtlCol="0">
            <a:spAutoFit/>
          </a:bodyPr>
          <a:lstStyle/>
          <a:p>
            <a:r>
              <a:rPr lang="de-DE" sz="2800" dirty="0" smtClean="0"/>
              <a:t>Weltdurchschnitt 2010:</a:t>
            </a:r>
          </a:p>
          <a:p>
            <a:r>
              <a:rPr lang="de-DE" sz="2800" dirty="0" smtClean="0"/>
              <a:t>57 kg Papier pro Person</a:t>
            </a:r>
          </a:p>
        </p:txBody>
      </p:sp>
      <p:cxnSp>
        <p:nvCxnSpPr>
          <p:cNvPr id="26" name="Gerader Verbinder 25"/>
          <p:cNvCxnSpPr/>
          <p:nvPr/>
        </p:nvCxnSpPr>
        <p:spPr>
          <a:xfrm flipV="1">
            <a:off x="3717807" y="3284984"/>
            <a:ext cx="742565" cy="298165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flipV="1">
            <a:off x="3723229" y="4239091"/>
            <a:ext cx="737143" cy="224357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4497378" y="4605060"/>
            <a:ext cx="4494258" cy="1538883"/>
          </a:xfrm>
          <a:prstGeom prst="rect">
            <a:avLst/>
          </a:prstGeom>
          <a:noFill/>
        </p:spPr>
        <p:txBody>
          <a:bodyPr wrap="square" rtlCol="0">
            <a:spAutoFit/>
          </a:bodyPr>
          <a:lstStyle/>
          <a:p>
            <a:r>
              <a:rPr lang="de-DE" sz="2800" b="1" dirty="0" smtClean="0"/>
              <a:t>Verteilung weltweit: </a:t>
            </a:r>
          </a:p>
          <a:p>
            <a:r>
              <a:rPr lang="de-DE" sz="1000" b="1" dirty="0"/>
              <a:t> </a:t>
            </a:r>
            <a:r>
              <a:rPr lang="de-DE" sz="1000" b="1" dirty="0" smtClean="0"/>
              <a:t>  </a:t>
            </a:r>
            <a:endParaRPr lang="de-DE" sz="900" b="1" dirty="0" smtClean="0"/>
          </a:p>
          <a:p>
            <a:r>
              <a:rPr lang="de-DE" sz="2800" b="1" dirty="0" smtClean="0">
                <a:solidFill>
                  <a:srgbClr val="0000FF"/>
                </a:solidFill>
              </a:rPr>
              <a:t>64%</a:t>
            </a:r>
            <a:r>
              <a:rPr lang="de-DE" sz="2800" dirty="0" smtClean="0">
                <a:solidFill>
                  <a:srgbClr val="0000FF"/>
                </a:solidFill>
              </a:rPr>
              <a:t> → </a:t>
            </a:r>
            <a:r>
              <a:rPr lang="de-DE" sz="2800" b="1" dirty="0" smtClean="0">
                <a:solidFill>
                  <a:srgbClr val="0000FF"/>
                </a:solidFill>
              </a:rPr>
              <a:t>20 kg/Jahr</a:t>
            </a:r>
          </a:p>
          <a:p>
            <a:r>
              <a:rPr lang="de-DE" sz="2800" b="1" dirty="0" smtClean="0">
                <a:solidFill>
                  <a:srgbClr val="FF0000"/>
                </a:solidFill>
              </a:rPr>
              <a:t>14%</a:t>
            </a:r>
            <a:r>
              <a:rPr lang="de-DE" sz="2800" dirty="0" smtClean="0">
                <a:solidFill>
                  <a:srgbClr val="FF0000"/>
                </a:solidFill>
              </a:rPr>
              <a:t> → </a:t>
            </a:r>
            <a:r>
              <a:rPr lang="de-DE" sz="2800" b="1" dirty="0" smtClean="0">
                <a:solidFill>
                  <a:srgbClr val="FF0000"/>
                </a:solidFill>
              </a:rPr>
              <a:t>mehr als 125 kg/Jahr</a:t>
            </a:r>
            <a:endParaRPr lang="de-DE" sz="2800" b="1" dirty="0">
              <a:solidFill>
                <a:srgbClr val="FF0000"/>
              </a:solidFill>
            </a:endParaRPr>
          </a:p>
        </p:txBody>
      </p:sp>
      <p:pic>
        <p:nvPicPr>
          <p:cNvPr id="39" name="Picture 4" descr="http://www.dampfzigarette.com/files/2012/01/symbole-daumen-hoch-und-runter.jp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8317" t="12172" r="4925" b="4473"/>
          <a:stretch/>
        </p:blipFill>
        <p:spPr bwMode="auto">
          <a:xfrm>
            <a:off x="251667" y="647610"/>
            <a:ext cx="975736" cy="117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40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bgerundetes Rechteck 27"/>
          <p:cNvSpPr/>
          <p:nvPr/>
        </p:nvSpPr>
        <p:spPr>
          <a:xfrm>
            <a:off x="3998775" y="3140969"/>
            <a:ext cx="4856692" cy="1296144"/>
          </a:xfrm>
          <a:prstGeom prst="roundRect">
            <a:avLst/>
          </a:prstGeom>
          <a:solidFill>
            <a:srgbClr val="FFCC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5" name="Pfeil nach rechts 4"/>
          <p:cNvSpPr/>
          <p:nvPr/>
        </p:nvSpPr>
        <p:spPr>
          <a:xfrm rot="2401399">
            <a:off x="3230042" y="2583158"/>
            <a:ext cx="1171995" cy="95618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7" name="Abgerundetes Rechteck 6"/>
          <p:cNvSpPr/>
          <p:nvPr/>
        </p:nvSpPr>
        <p:spPr>
          <a:xfrm>
            <a:off x="258597" y="1484784"/>
            <a:ext cx="3305291" cy="1440160"/>
          </a:xfrm>
          <a:prstGeom prst="roundRect">
            <a:avLst/>
          </a:prstGeom>
          <a:solidFill>
            <a:srgbClr val="FFCC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13" name="Textfeld 12"/>
          <p:cNvSpPr txBox="1"/>
          <p:nvPr/>
        </p:nvSpPr>
        <p:spPr>
          <a:xfrm>
            <a:off x="8562203" y="6381328"/>
            <a:ext cx="360040" cy="369332"/>
          </a:xfrm>
          <a:prstGeom prst="rect">
            <a:avLst/>
          </a:prstGeom>
          <a:noFill/>
        </p:spPr>
        <p:txBody>
          <a:bodyPr wrap="square" rtlCol="0">
            <a:spAutoFit/>
          </a:bodyPr>
          <a:lstStyle/>
          <a:p>
            <a:pPr algn="r"/>
            <a:r>
              <a:rPr lang="de-DE" b="1" dirty="0" smtClean="0"/>
              <a:t>8</a:t>
            </a:r>
            <a:endParaRPr lang="de-DE" b="1" dirty="0"/>
          </a:p>
        </p:txBody>
      </p:sp>
      <p:grpSp>
        <p:nvGrpSpPr>
          <p:cNvPr id="14" name="Gruppieren 13"/>
          <p:cNvGrpSpPr/>
          <p:nvPr/>
        </p:nvGrpSpPr>
        <p:grpSpPr>
          <a:xfrm>
            <a:off x="7144601" y="116632"/>
            <a:ext cx="1777642" cy="1089146"/>
            <a:chOff x="3920953" y="207913"/>
            <a:chExt cx="4936150" cy="3024336"/>
          </a:xfrm>
        </p:grpSpPr>
        <p:grpSp>
          <p:nvGrpSpPr>
            <p:cNvPr id="15" name="Gruppieren 14"/>
            <p:cNvGrpSpPr/>
            <p:nvPr/>
          </p:nvGrpSpPr>
          <p:grpSpPr>
            <a:xfrm>
              <a:off x="4067944" y="207913"/>
              <a:ext cx="4789159" cy="3024336"/>
              <a:chOff x="-19760" y="188640"/>
              <a:chExt cx="5167824" cy="3263462"/>
            </a:xfrm>
          </p:grpSpPr>
          <p:sp>
            <p:nvSpPr>
              <p:cNvPr id="19" name="Abgerundetes Rechteck 18"/>
              <p:cNvSpPr/>
              <p:nvPr/>
            </p:nvSpPr>
            <p:spPr>
              <a:xfrm>
                <a:off x="-19760" y="188640"/>
                <a:ext cx="2448273" cy="3240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20" name="Abgerundetes Rechteck 19"/>
              <p:cNvSpPr/>
              <p:nvPr/>
            </p:nvSpPr>
            <p:spPr>
              <a:xfrm>
                <a:off x="2699792" y="211742"/>
                <a:ext cx="2448272" cy="3240360"/>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21" name="Picture 2" descr="Ursulinen-Gymnasium Mannhei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32656"/>
                <a:ext cx="2248188" cy="2907139"/>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http://www.emas.de/fileadmin/user_upload/01_allgemeines/Logos/emas-geprueftes-umweltmanagement_ohneReg_600dpi.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503" y="423198"/>
              <a:ext cx="1381760" cy="22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Textfeld 5"/>
            <p:cNvSpPr>
              <a:spLocks noChangeArrowheads="1"/>
            </p:cNvSpPr>
            <p:nvPr/>
          </p:nvSpPr>
          <p:spPr bwMode="auto">
            <a:xfrm>
              <a:off x="3920953" y="2686184"/>
              <a:ext cx="2562860"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grpSp>
      <p:sp>
        <p:nvSpPr>
          <p:cNvPr id="24" name="Textfeld 23"/>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sp>
        <p:nvSpPr>
          <p:cNvPr id="12" name="Textfeld 11"/>
          <p:cNvSpPr txBox="1"/>
          <p:nvPr/>
        </p:nvSpPr>
        <p:spPr>
          <a:xfrm>
            <a:off x="258597" y="692696"/>
            <a:ext cx="8663645" cy="496161"/>
          </a:xfrm>
          <a:prstGeom prst="rect">
            <a:avLst/>
          </a:prstGeom>
          <a:noFill/>
        </p:spPr>
        <p:txBody>
          <a:bodyPr wrap="square" rtlCol="0">
            <a:spAutoFit/>
          </a:bodyPr>
          <a:lstStyle/>
          <a:p>
            <a:pPr>
              <a:lnSpc>
                <a:spcPct val="80000"/>
              </a:lnSpc>
              <a:spcAft>
                <a:spcPts val="600"/>
              </a:spcAft>
            </a:pPr>
            <a:r>
              <a:rPr lang="de-DE" sz="3200" dirty="0" smtClean="0">
                <a:solidFill>
                  <a:schemeClr val="bg1">
                    <a:lumMod val="50000"/>
                  </a:schemeClr>
                </a:solidFill>
                <a:effectLst>
                  <a:outerShdw blurRad="38100" dist="38100" dir="2700000" algn="tl">
                    <a:srgbClr val="000000">
                      <a:alpha val="43137"/>
                    </a:srgbClr>
                  </a:outerShdw>
                </a:effectLst>
              </a:rPr>
              <a:t>Papier als Zivilisationsressource</a:t>
            </a:r>
          </a:p>
        </p:txBody>
      </p:sp>
      <p:sp>
        <p:nvSpPr>
          <p:cNvPr id="30" name="Textfeld 29"/>
          <p:cNvSpPr txBox="1"/>
          <p:nvPr/>
        </p:nvSpPr>
        <p:spPr>
          <a:xfrm>
            <a:off x="347152" y="1484592"/>
            <a:ext cx="3240360" cy="1384995"/>
          </a:xfrm>
          <a:prstGeom prst="rect">
            <a:avLst/>
          </a:prstGeom>
          <a:noFill/>
        </p:spPr>
        <p:txBody>
          <a:bodyPr wrap="square" rtlCol="0">
            <a:spAutoFit/>
          </a:bodyPr>
          <a:lstStyle/>
          <a:p>
            <a:pPr marL="285750" indent="-285750">
              <a:buFont typeface="Arial" panose="020B0604020202020204" pitchFamily="34" charset="0"/>
              <a:buChar char="•"/>
            </a:pPr>
            <a:r>
              <a:rPr lang="de-DE" sz="2800" b="1" dirty="0" smtClean="0"/>
              <a:t>BILDUNG</a:t>
            </a:r>
            <a:endParaRPr lang="de-DE" sz="2800" dirty="0" smtClean="0"/>
          </a:p>
          <a:p>
            <a:pPr marL="285750" indent="-285750">
              <a:buFont typeface="Arial" panose="020B0604020202020204" pitchFamily="34" charset="0"/>
              <a:buChar char="•"/>
            </a:pPr>
            <a:r>
              <a:rPr lang="de-DE" sz="2800" b="1" dirty="0" smtClean="0"/>
              <a:t>KOMMUNIKATION</a:t>
            </a:r>
            <a:endParaRPr lang="de-DE" sz="2800" dirty="0"/>
          </a:p>
          <a:p>
            <a:pPr marL="285750" indent="-285750">
              <a:buFont typeface="Arial" panose="020B0604020202020204" pitchFamily="34" charset="0"/>
              <a:buChar char="•"/>
            </a:pPr>
            <a:r>
              <a:rPr lang="de-DE" sz="2800" b="1" dirty="0" smtClean="0"/>
              <a:t>HYGIENE</a:t>
            </a:r>
            <a:endParaRPr lang="de-DE" sz="4000" b="1" dirty="0"/>
          </a:p>
        </p:txBody>
      </p:sp>
      <p:sp>
        <p:nvSpPr>
          <p:cNvPr id="2" name="Rechteck 1"/>
          <p:cNvSpPr/>
          <p:nvPr/>
        </p:nvSpPr>
        <p:spPr>
          <a:xfrm>
            <a:off x="4176464" y="3179318"/>
            <a:ext cx="4572000" cy="1138773"/>
          </a:xfrm>
          <a:prstGeom prst="rect">
            <a:avLst/>
          </a:prstGeom>
        </p:spPr>
        <p:txBody>
          <a:bodyPr>
            <a:spAutoFit/>
          </a:bodyPr>
          <a:lstStyle/>
          <a:p>
            <a:pPr algn="ctr"/>
            <a:r>
              <a:rPr lang="de-DE" sz="3600" b="1" dirty="0" smtClean="0"/>
              <a:t>PAPIERBEDARF</a:t>
            </a:r>
            <a:r>
              <a:rPr lang="de-DE" sz="3600" dirty="0" smtClean="0"/>
              <a:t>:</a:t>
            </a:r>
          </a:p>
          <a:p>
            <a:pPr algn="ctr"/>
            <a:r>
              <a:rPr lang="de-DE" sz="3200" b="1" dirty="0" smtClean="0"/>
              <a:t>40 </a:t>
            </a:r>
            <a:r>
              <a:rPr lang="de-DE" sz="3200" b="1" dirty="0"/>
              <a:t>kg pro Jahr pro Person</a:t>
            </a:r>
          </a:p>
        </p:txBody>
      </p:sp>
      <p:sp>
        <p:nvSpPr>
          <p:cNvPr id="31" name="Textfeld 30"/>
          <p:cNvSpPr txBox="1"/>
          <p:nvPr/>
        </p:nvSpPr>
        <p:spPr>
          <a:xfrm>
            <a:off x="2886054" y="4725144"/>
            <a:ext cx="4494258" cy="1477328"/>
          </a:xfrm>
          <a:prstGeom prst="rect">
            <a:avLst/>
          </a:prstGeom>
          <a:noFill/>
        </p:spPr>
        <p:txBody>
          <a:bodyPr wrap="square" rtlCol="0">
            <a:spAutoFit/>
          </a:bodyPr>
          <a:lstStyle/>
          <a:p>
            <a:r>
              <a:rPr lang="de-DE" sz="2800" b="1" dirty="0" smtClean="0"/>
              <a:t>Verteilung weltweit: </a:t>
            </a:r>
          </a:p>
          <a:p>
            <a:r>
              <a:rPr lang="de-DE" sz="400" b="1" dirty="0"/>
              <a:t> </a:t>
            </a:r>
            <a:r>
              <a:rPr lang="de-DE" sz="400" b="1" dirty="0" smtClean="0"/>
              <a:t>  </a:t>
            </a:r>
            <a:endParaRPr lang="de-DE" sz="300" b="1" dirty="0" smtClean="0"/>
          </a:p>
          <a:p>
            <a:r>
              <a:rPr lang="de-DE" sz="2800" b="1" dirty="0" smtClean="0">
                <a:solidFill>
                  <a:srgbClr val="0000FF"/>
                </a:solidFill>
              </a:rPr>
              <a:t>64%</a:t>
            </a:r>
            <a:r>
              <a:rPr lang="de-DE" sz="2800" dirty="0" smtClean="0">
                <a:solidFill>
                  <a:srgbClr val="0000FF"/>
                </a:solidFill>
              </a:rPr>
              <a:t> → </a:t>
            </a:r>
            <a:r>
              <a:rPr lang="de-DE" sz="2800" b="1" dirty="0" smtClean="0">
                <a:solidFill>
                  <a:srgbClr val="0000FF"/>
                </a:solidFill>
              </a:rPr>
              <a:t>20 kg/Jahr</a:t>
            </a:r>
          </a:p>
          <a:p>
            <a:r>
              <a:rPr lang="de-DE" sz="2800" b="1" dirty="0" smtClean="0">
                <a:solidFill>
                  <a:srgbClr val="FF0000"/>
                </a:solidFill>
              </a:rPr>
              <a:t>14%</a:t>
            </a:r>
            <a:r>
              <a:rPr lang="de-DE" sz="2800" dirty="0" smtClean="0">
                <a:solidFill>
                  <a:srgbClr val="FF0000"/>
                </a:solidFill>
              </a:rPr>
              <a:t> → </a:t>
            </a:r>
            <a:r>
              <a:rPr lang="de-DE" sz="2800" b="1" dirty="0" smtClean="0">
                <a:solidFill>
                  <a:srgbClr val="FF0000"/>
                </a:solidFill>
              </a:rPr>
              <a:t>mehr als 125 kg/Jahr</a:t>
            </a:r>
            <a:endParaRPr lang="de-DE" sz="2800" b="1" dirty="0">
              <a:solidFill>
                <a:srgbClr val="FF0000"/>
              </a:solidFill>
            </a:endParaRPr>
          </a:p>
        </p:txBody>
      </p:sp>
      <p:pic>
        <p:nvPicPr>
          <p:cNvPr id="32" name="Picture 4" descr="http://www.dampfzigarette.com/files/2012/01/symbole-daumen-hoch-und-runter.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0000" t="10378" r="3242" b="6267"/>
          <a:stretch/>
        </p:blipFill>
        <p:spPr bwMode="auto">
          <a:xfrm>
            <a:off x="1115616" y="4726320"/>
            <a:ext cx="1542208" cy="1850201"/>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3998775" y="1484592"/>
            <a:ext cx="4749689" cy="1384995"/>
          </a:xfrm>
          <a:prstGeom prst="rect">
            <a:avLst/>
          </a:prstGeom>
          <a:noFill/>
        </p:spPr>
        <p:txBody>
          <a:bodyPr wrap="square" rtlCol="0">
            <a:spAutoFit/>
          </a:bodyPr>
          <a:lstStyle/>
          <a:p>
            <a:pPr algn="ctr"/>
            <a:r>
              <a:rPr lang="de-DE" sz="2800" dirty="0" smtClean="0"/>
              <a:t>Papier ist ein wichtiger Zivilisationsfaktor und damit auch wichtig für die Wirtschaft!</a:t>
            </a:r>
            <a:endParaRPr lang="de-DE" sz="2800" dirty="0"/>
          </a:p>
        </p:txBody>
      </p:sp>
    </p:spTree>
    <p:extLst>
      <p:ext uri="{BB962C8B-B14F-4D97-AF65-F5344CB8AC3E}">
        <p14:creationId xmlns:p14="http://schemas.microsoft.com/office/powerpoint/2010/main" val="93407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8562203" y="6381328"/>
            <a:ext cx="360040" cy="369332"/>
          </a:xfrm>
          <a:prstGeom prst="rect">
            <a:avLst/>
          </a:prstGeom>
          <a:noFill/>
        </p:spPr>
        <p:txBody>
          <a:bodyPr wrap="square" rtlCol="0">
            <a:spAutoFit/>
          </a:bodyPr>
          <a:lstStyle/>
          <a:p>
            <a:pPr algn="r"/>
            <a:r>
              <a:rPr lang="de-DE" b="1" dirty="0" smtClean="0"/>
              <a:t>9</a:t>
            </a:r>
            <a:endParaRPr lang="de-DE" b="1" dirty="0"/>
          </a:p>
        </p:txBody>
      </p:sp>
      <p:sp>
        <p:nvSpPr>
          <p:cNvPr id="19" name="Abgerundetes Rechteck 18"/>
          <p:cNvSpPr/>
          <p:nvPr/>
        </p:nvSpPr>
        <p:spPr>
          <a:xfrm>
            <a:off x="7197536" y="116632"/>
            <a:ext cx="817085" cy="108143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sp>
        <p:nvSpPr>
          <p:cNvPr id="20" name="Abgerundetes Rechteck 19"/>
          <p:cNvSpPr/>
          <p:nvPr/>
        </p:nvSpPr>
        <p:spPr>
          <a:xfrm>
            <a:off x="8105158" y="124342"/>
            <a:ext cx="817085" cy="1081436"/>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de-DE"/>
          </a:p>
        </p:txBody>
      </p:sp>
      <p:pic>
        <p:nvPicPr>
          <p:cNvPr id="16" name="Picture 2" descr="http://www.emas.de/fileadmin/user_upload/01_allgemeines/Logos/emas-geprueftes-umweltmanagement_ohneReg_600dpi.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7274" y="194162"/>
            <a:ext cx="497609" cy="810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Textfeld 5"/>
          <p:cNvSpPr>
            <a:spLocks noChangeArrowheads="1"/>
          </p:cNvSpPr>
          <p:nvPr/>
        </p:nvSpPr>
        <p:spPr bwMode="auto">
          <a:xfrm>
            <a:off x="7144601" y="1009125"/>
            <a:ext cx="922956" cy="171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Autofit/>
          </a:bodyPr>
          <a:lstStyle/>
          <a:p>
            <a:pPr algn="ctr" fontAlgn="base">
              <a:spcAft>
                <a:spcPts val="0"/>
              </a:spcAft>
            </a:pPr>
            <a:r>
              <a:rPr lang="de-DE" sz="500" b="1" kern="1200" dirty="0">
                <a:solidFill>
                  <a:srgbClr val="000000"/>
                </a:solidFill>
                <a:effectLst/>
                <a:latin typeface="Calibri"/>
                <a:ea typeface="SimSun"/>
                <a:cs typeface="Calibri"/>
              </a:rPr>
              <a:t>Register-Nr.: DE-153-00092</a:t>
            </a:r>
            <a:endParaRPr lang="de-DE" sz="500" dirty="0">
              <a:effectLst/>
              <a:latin typeface="Times New Roman"/>
              <a:ea typeface="Times New Roman"/>
            </a:endParaRPr>
          </a:p>
        </p:txBody>
      </p:sp>
      <p:sp>
        <p:nvSpPr>
          <p:cNvPr id="24" name="Textfeld 23"/>
          <p:cNvSpPr txBox="1"/>
          <p:nvPr/>
        </p:nvSpPr>
        <p:spPr>
          <a:xfrm>
            <a:off x="136111" y="144984"/>
            <a:ext cx="4579905" cy="276999"/>
          </a:xfrm>
          <a:prstGeom prst="rect">
            <a:avLst/>
          </a:prstGeom>
          <a:noFill/>
          <a:ln>
            <a:solidFill>
              <a:schemeClr val="tx1"/>
            </a:solidFill>
          </a:ln>
        </p:spPr>
        <p:txBody>
          <a:bodyPr wrap="square" rtlCol="0">
            <a:spAutoFit/>
          </a:bodyPr>
          <a:lstStyle/>
          <a:p>
            <a:r>
              <a:rPr lang="de-DE" sz="1200" dirty="0" smtClean="0"/>
              <a:t>Vortragsreihe „Die EMAS-Gruppe informiert“  –  Vortrag  zu  „PAPIER“</a:t>
            </a:r>
            <a:endParaRPr lang="de-DE" sz="1200" dirty="0"/>
          </a:p>
        </p:txBody>
      </p:sp>
      <p:sp>
        <p:nvSpPr>
          <p:cNvPr id="12" name="Textfeld 11"/>
          <p:cNvSpPr txBox="1"/>
          <p:nvPr/>
        </p:nvSpPr>
        <p:spPr>
          <a:xfrm>
            <a:off x="258597" y="692696"/>
            <a:ext cx="8663645" cy="967060"/>
          </a:xfrm>
          <a:prstGeom prst="rect">
            <a:avLst/>
          </a:prstGeom>
          <a:noFill/>
        </p:spPr>
        <p:txBody>
          <a:bodyPr wrap="square" rtlCol="0">
            <a:spAutoFit/>
          </a:bodyPr>
          <a:lstStyle/>
          <a:p>
            <a:pPr>
              <a:lnSpc>
                <a:spcPct val="80000"/>
              </a:lnSpc>
              <a:spcAft>
                <a:spcPts val="600"/>
              </a:spcAft>
            </a:pPr>
            <a:r>
              <a:rPr lang="de-DE" sz="3200" dirty="0" smtClean="0">
                <a:solidFill>
                  <a:schemeClr val="bg1">
                    <a:lumMod val="50000"/>
                  </a:schemeClr>
                </a:solidFill>
                <a:effectLst>
                  <a:outerShdw blurRad="38100" dist="38100" dir="2700000" algn="tl">
                    <a:srgbClr val="000000">
                      <a:alpha val="43137"/>
                    </a:srgbClr>
                  </a:outerShdw>
                </a:effectLst>
              </a:rPr>
              <a:t>Statistisches zum Papierverbrauch</a:t>
            </a:r>
          </a:p>
          <a:p>
            <a:pPr>
              <a:lnSpc>
                <a:spcPct val="80000"/>
              </a:lnSpc>
              <a:spcAft>
                <a:spcPts val="600"/>
              </a:spcAft>
            </a:pPr>
            <a:r>
              <a:rPr lang="de-DE" sz="3200" dirty="0" smtClean="0">
                <a:solidFill>
                  <a:schemeClr val="bg1">
                    <a:lumMod val="50000"/>
                  </a:schemeClr>
                </a:solidFill>
                <a:effectLst>
                  <a:outerShdw blurRad="38100" dist="38100" dir="2700000" algn="tl">
                    <a:srgbClr val="000000">
                      <a:alpha val="43137"/>
                    </a:srgbClr>
                  </a:outerShdw>
                </a:effectLst>
              </a:rPr>
              <a:t>an unserer Schule</a:t>
            </a:r>
          </a:p>
        </p:txBody>
      </p:sp>
      <p:sp>
        <p:nvSpPr>
          <p:cNvPr id="2" name="Textfeld 1"/>
          <p:cNvSpPr txBox="1"/>
          <p:nvPr/>
        </p:nvSpPr>
        <p:spPr>
          <a:xfrm>
            <a:off x="4067944" y="1628800"/>
            <a:ext cx="4571499" cy="3308598"/>
          </a:xfrm>
          <a:prstGeom prst="rect">
            <a:avLst/>
          </a:prstGeom>
          <a:noFill/>
        </p:spPr>
        <p:txBody>
          <a:bodyPr wrap="square" rtlCol="0">
            <a:spAutoFit/>
          </a:bodyPr>
          <a:lstStyle/>
          <a:p>
            <a:pPr algn="ctr"/>
            <a:r>
              <a:rPr lang="de-DE" sz="2800" b="1" dirty="0" smtClean="0"/>
              <a:t>Ursulinen-Gymnasium 2013</a:t>
            </a:r>
          </a:p>
          <a:p>
            <a:pPr algn="ctr">
              <a:spcAft>
                <a:spcPts val="1800"/>
              </a:spcAft>
            </a:pPr>
            <a:r>
              <a:rPr lang="de-DE" sz="2400" dirty="0" smtClean="0"/>
              <a:t>Jahresverbrauch an Kopierpapier</a:t>
            </a:r>
          </a:p>
          <a:p>
            <a:r>
              <a:rPr lang="de-DE" sz="2800" dirty="0" smtClean="0"/>
              <a:t>         </a:t>
            </a:r>
            <a:r>
              <a:rPr lang="de-DE" sz="2800" b="1" dirty="0" smtClean="0">
                <a:solidFill>
                  <a:srgbClr val="FF0000"/>
                </a:solidFill>
              </a:rPr>
              <a:t>2018 kg insgesamt </a:t>
            </a:r>
          </a:p>
          <a:p>
            <a:r>
              <a:rPr lang="de-DE" sz="2800" b="1" dirty="0" smtClean="0">
                <a:solidFill>
                  <a:srgbClr val="FF0000"/>
                </a:solidFill>
              </a:rPr>
              <a:t>          3,36 kg pro Schüler</a:t>
            </a:r>
          </a:p>
          <a:p>
            <a:pPr algn="ctr">
              <a:spcBef>
                <a:spcPts val="600"/>
              </a:spcBef>
              <a:spcAft>
                <a:spcPts val="600"/>
              </a:spcAft>
              <a:tabLst>
                <a:tab pos="623888" algn="l"/>
              </a:tabLst>
            </a:pPr>
            <a:r>
              <a:rPr lang="de-DE" sz="2000" b="1" dirty="0" smtClean="0">
                <a:solidFill>
                  <a:srgbClr val="0000FF"/>
                </a:solidFill>
              </a:rPr>
              <a:t>das entspricht</a:t>
            </a:r>
          </a:p>
          <a:p>
            <a:pPr>
              <a:tabLst>
                <a:tab pos="623888" algn="l"/>
              </a:tabLst>
            </a:pPr>
            <a:r>
              <a:rPr lang="de-DE" sz="2800" dirty="0" smtClean="0"/>
              <a:t>    </a:t>
            </a:r>
            <a:r>
              <a:rPr lang="de-DE" sz="2800" b="1" dirty="0" smtClean="0">
                <a:solidFill>
                  <a:srgbClr val="FF0000"/>
                </a:solidFill>
              </a:rPr>
              <a:t>403</a:t>
            </a:r>
            <a:r>
              <a:rPr lang="de-DE" sz="900" b="1" dirty="0" smtClean="0">
                <a:solidFill>
                  <a:srgbClr val="FF0000"/>
                </a:solidFill>
              </a:rPr>
              <a:t>.</a:t>
            </a:r>
            <a:r>
              <a:rPr lang="de-DE" sz="2800" b="1" dirty="0" smtClean="0">
                <a:solidFill>
                  <a:srgbClr val="FF0000"/>
                </a:solidFill>
              </a:rPr>
              <a:t>500 Blätter insgesamt</a:t>
            </a:r>
          </a:p>
          <a:p>
            <a:pPr>
              <a:tabLst>
                <a:tab pos="623888" algn="l"/>
              </a:tabLst>
            </a:pPr>
            <a:r>
              <a:rPr lang="de-DE" sz="2800" b="1" dirty="0" smtClean="0">
                <a:solidFill>
                  <a:srgbClr val="FF0000"/>
                </a:solidFill>
              </a:rPr>
              <a:t>        672,5 Blätter pro Schüler </a:t>
            </a:r>
            <a:endParaRPr lang="de-DE" sz="2800" b="1" dirty="0">
              <a:solidFill>
                <a:srgbClr val="FF0000"/>
              </a:solidFill>
            </a:endParaRPr>
          </a:p>
        </p:txBody>
      </p:sp>
      <p:sp>
        <p:nvSpPr>
          <p:cNvPr id="4" name="AutoShape 4" descr="Willkommen"/>
          <p:cNvSpPr>
            <a:spLocks noChangeAspect="1" noChangeArrowheads="1"/>
          </p:cNvSpPr>
          <p:nvPr/>
        </p:nvSpPr>
        <p:spPr bwMode="auto">
          <a:xfrm>
            <a:off x="271213" y="2276872"/>
            <a:ext cx="3333750" cy="221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7" name="Picture 2" descr="Ursulinen-Gymnasium Mannheim"/>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5158" y="164696"/>
            <a:ext cx="750309" cy="970227"/>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p:cNvPicPr>
            <a:picLocks noChangeAspect="1"/>
          </p:cNvPicPr>
          <p:nvPr/>
        </p:nvPicPr>
        <p:blipFill rotWithShape="1">
          <a:blip r:embed="rId5">
            <a:clrChange>
              <a:clrFrom>
                <a:srgbClr val="FFFFFF"/>
              </a:clrFrom>
              <a:clrTo>
                <a:srgbClr val="FFFFFF">
                  <a:alpha val="0"/>
                </a:srgbClr>
              </a:clrTo>
            </a:clrChange>
          </a:blip>
          <a:srcRect l="2160" t="42440" r="78350" b="29210"/>
          <a:stretch/>
        </p:blipFill>
        <p:spPr>
          <a:xfrm>
            <a:off x="548870" y="1731764"/>
            <a:ext cx="3591082" cy="3264620"/>
          </a:xfrm>
          <a:prstGeom prst="rect">
            <a:avLst/>
          </a:prstGeom>
        </p:spPr>
      </p:pic>
      <p:sp>
        <p:nvSpPr>
          <p:cNvPr id="14" name="Textfeld 13"/>
          <p:cNvSpPr txBox="1"/>
          <p:nvPr/>
        </p:nvSpPr>
        <p:spPr>
          <a:xfrm>
            <a:off x="395536" y="5478323"/>
            <a:ext cx="8244510" cy="954107"/>
          </a:xfrm>
          <a:prstGeom prst="rect">
            <a:avLst/>
          </a:prstGeom>
          <a:noFill/>
        </p:spPr>
        <p:txBody>
          <a:bodyPr wrap="square" rtlCol="0">
            <a:spAutoFit/>
          </a:bodyPr>
          <a:lstStyle/>
          <a:p>
            <a:pPr algn="ctr"/>
            <a:r>
              <a:rPr lang="de-DE" sz="2800" dirty="0" smtClean="0"/>
              <a:t>Papiermenge entspricht 800 Papier-Paketen à 500 Blatt</a:t>
            </a:r>
          </a:p>
          <a:p>
            <a:pPr algn="ctr"/>
            <a:r>
              <a:rPr lang="de-DE" sz="2800" dirty="0" smtClean="0">
                <a:solidFill>
                  <a:srgbClr val="FF0000"/>
                </a:solidFill>
              </a:rPr>
              <a:t> </a:t>
            </a:r>
            <a:r>
              <a:rPr lang="de-DE" sz="2800" b="1" dirty="0" smtClean="0">
                <a:solidFill>
                  <a:srgbClr val="FF0000"/>
                </a:solidFill>
                <a:sym typeface="Wingdings"/>
              </a:rPr>
              <a:t> </a:t>
            </a:r>
            <a:r>
              <a:rPr lang="de-DE" sz="2800" b="1" dirty="0" smtClean="0">
                <a:solidFill>
                  <a:srgbClr val="FF0000"/>
                </a:solidFill>
              </a:rPr>
              <a:t>Papierstapelhöhe </a:t>
            </a:r>
            <a:r>
              <a:rPr lang="de-DE" sz="2800" b="1" dirty="0" smtClean="0">
                <a:solidFill>
                  <a:srgbClr val="FF0000"/>
                </a:solidFill>
                <a:sym typeface="Symbol"/>
              </a:rPr>
              <a:t> 2 x Höhe des Schulgebäudes</a:t>
            </a:r>
            <a:endParaRPr lang="de-DE" sz="2400" b="1" dirty="0" smtClean="0">
              <a:solidFill>
                <a:srgbClr val="FF0000"/>
              </a:solidFill>
            </a:endParaRPr>
          </a:p>
        </p:txBody>
      </p:sp>
    </p:spTree>
    <p:extLst>
      <p:ext uri="{BB962C8B-B14F-4D97-AF65-F5344CB8AC3E}">
        <p14:creationId xmlns:p14="http://schemas.microsoft.com/office/powerpoint/2010/main" val="178310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2701</Words>
  <Application>Microsoft Office PowerPoint</Application>
  <PresentationFormat>Bildschirmpräsentation (4:3)</PresentationFormat>
  <Paragraphs>317</Paragraphs>
  <Slides>20</Slides>
  <Notes>20</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Windows 7</dc:creator>
  <cp:lastModifiedBy>Windows 7</cp:lastModifiedBy>
  <cp:revision>36</cp:revision>
  <cp:lastPrinted>2015-10-13T08:14:37Z</cp:lastPrinted>
  <dcterms:modified xsi:type="dcterms:W3CDTF">2015-10-17T08:59:52Z</dcterms:modified>
</cp:coreProperties>
</file>