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8" r:id="rId7"/>
    <p:sldId id="272" r:id="rId8"/>
    <p:sldId id="271" r:id="rId9"/>
    <p:sldId id="260" r:id="rId10"/>
    <p:sldId id="261" r:id="rId11"/>
    <p:sldId id="273" r:id="rId12"/>
    <p:sldId id="262" r:id="rId13"/>
    <p:sldId id="263" r:id="rId14"/>
    <p:sldId id="276" r:id="rId15"/>
    <p:sldId id="274" r:id="rId16"/>
    <p:sldId id="275" r:id="rId17"/>
    <p:sldId id="264" r:id="rId18"/>
    <p:sldId id="277" r:id="rId19"/>
    <p:sldId id="265" r:id="rId20"/>
    <p:sldId id="266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08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40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26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06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80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07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98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76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49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27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44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CF848-02C7-4C2D-8375-7923611A1835}" type="datetimeFigureOut">
              <a:rPr lang="de-DE" smtClean="0"/>
              <a:t>22.10.2014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B22A8-7AC7-48C7-9CE5-26E0EA7CF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2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29574" y="6597932"/>
            <a:ext cx="70488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 err="1" smtClean="0">
                <a:solidFill>
                  <a:schemeClr val="bg1">
                    <a:lumMod val="95000"/>
                  </a:schemeClr>
                </a:solidFill>
              </a:rPr>
              <a:t>Bildquelle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:  http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://www.srf.ch/wissen/technik/raumsonde-rosetta-ist-am-ziel</a:t>
            </a:r>
            <a:endParaRPr lang="de-DE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8154" y="48886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Ablauf</a:t>
            </a:r>
            <a:endParaRPr lang="de-DE" sz="4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6756" y="6611749"/>
            <a:ext cx="9019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 smtClean="0">
                <a:solidFill>
                  <a:schemeClr val="bg1">
                    <a:lumMod val="95000"/>
                  </a:schemeClr>
                </a:solidFill>
              </a:rPr>
              <a:t>Bildquelle:  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http://www.esa.int/spaceinimages/Images/2014/09/Rosetta_and_Philae_at_comet2</a:t>
            </a:r>
            <a:endParaRPr lang="de-DE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05769" y="4509120"/>
            <a:ext cx="8262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de-DE" sz="2200" b="1" dirty="0" smtClean="0">
                <a:solidFill>
                  <a:srgbClr val="FFC000"/>
                </a:solidFill>
              </a:rPr>
              <a:t>Umkreisen &amp; Kartierung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des Kometen</a:t>
            </a:r>
          </a:p>
          <a:p>
            <a:pPr>
              <a:tabLst>
                <a:tab pos="266700" algn="l"/>
              </a:tabLst>
            </a:pPr>
            <a:r>
              <a:rPr lang="de-DE" sz="2200" b="1" dirty="0" smtClean="0">
                <a:solidFill>
                  <a:srgbClr val="FFC000"/>
                </a:solidFill>
              </a:rPr>
              <a:t>Landeplatz</a:t>
            </a:r>
            <a:r>
              <a:rPr lang="de-DE" sz="2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für </a:t>
            </a:r>
            <a:r>
              <a:rPr lang="de-DE" sz="2200" dirty="0" err="1" smtClean="0">
                <a:solidFill>
                  <a:schemeClr val="bg1">
                    <a:lumMod val="95000"/>
                  </a:schemeClr>
                </a:solidFill>
              </a:rPr>
              <a:t>Lander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95000"/>
                  </a:schemeClr>
                </a:solidFill>
              </a:rPr>
              <a:t>Philae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 festlegen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3375388" y="1484784"/>
            <a:ext cx="2738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66700" algn="l"/>
              </a:tabLst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Komet 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67P</a:t>
            </a:r>
          </a:p>
          <a:p>
            <a:pPr algn="ctr">
              <a:tabLst>
                <a:tab pos="266700" algn="l"/>
              </a:tabLst>
            </a:pP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Tschurjumow-Gerasimenko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4.1Mission Rosetta – Ablauf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6756" y="6611749"/>
            <a:ext cx="9019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 smtClean="0">
                <a:solidFill>
                  <a:schemeClr val="bg1">
                    <a:lumMod val="95000"/>
                  </a:schemeClr>
                </a:solidFill>
              </a:rPr>
              <a:t>Bildquelle:   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http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://img.welt.de/img/weltraum/crop132686081/5036931697-ci3x2l-w900/KINA-Rosetta-hat-einen-Landeplatz-gefunden.jpg</a:t>
            </a:r>
            <a:endParaRPr lang="de-DE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298439" y="5965418"/>
            <a:ext cx="2738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tabLst>
                <a:tab pos="266700" algn="l"/>
              </a:tabLst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Komet 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67P</a:t>
            </a:r>
          </a:p>
          <a:p>
            <a:pPr algn="r">
              <a:tabLst>
                <a:tab pos="266700" algn="l"/>
              </a:tabLst>
            </a:pP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Tschurjumow-Gerasimenko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39753" y="3501008"/>
            <a:ext cx="42484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de-DE" sz="2200" b="1" dirty="0">
                <a:solidFill>
                  <a:srgbClr val="FFC000"/>
                </a:solidFill>
              </a:rPr>
              <a:t> </a:t>
            </a:r>
            <a:r>
              <a:rPr lang="de-DE" sz="2200" b="1" dirty="0" smtClean="0">
                <a:solidFill>
                  <a:srgbClr val="FFC000"/>
                </a:solidFill>
              </a:rPr>
              <a:t>           Landung von </a:t>
            </a:r>
            <a:r>
              <a:rPr lang="de-DE" sz="2200" b="1" dirty="0" err="1" smtClean="0">
                <a:solidFill>
                  <a:srgbClr val="FFC000"/>
                </a:solidFill>
              </a:rPr>
              <a:t>Lander</a:t>
            </a:r>
            <a:r>
              <a:rPr lang="de-DE" sz="2200" b="1" dirty="0" smtClean="0">
                <a:solidFill>
                  <a:srgbClr val="FFC000"/>
                </a:solidFill>
              </a:rPr>
              <a:t> </a:t>
            </a:r>
            <a:r>
              <a:rPr lang="de-DE" sz="2200" b="1" dirty="0" err="1" smtClean="0">
                <a:solidFill>
                  <a:srgbClr val="FFC000"/>
                </a:solidFill>
              </a:rPr>
              <a:t>Philae</a:t>
            </a:r>
            <a:r>
              <a:rPr lang="de-DE" sz="2200" b="1" dirty="0" smtClean="0">
                <a:solidFill>
                  <a:srgbClr val="FFC000"/>
                </a:solidFill>
              </a:rPr>
              <a:t> </a:t>
            </a:r>
          </a:p>
          <a:p>
            <a:pPr>
              <a:tabLst>
                <a:tab pos="266700" algn="l"/>
              </a:tabLst>
            </a:pPr>
            <a:r>
              <a:rPr lang="de-DE" sz="2200" b="1" dirty="0">
                <a:solidFill>
                  <a:srgbClr val="FFC000"/>
                </a:solidFill>
              </a:rPr>
              <a:t>	</a:t>
            </a:r>
            <a:r>
              <a:rPr lang="de-DE" sz="2200" b="1" dirty="0" smtClean="0">
                <a:solidFill>
                  <a:srgbClr val="FFC000"/>
                </a:solidFill>
              </a:rPr>
              <a:t>	         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auf dem Kometen</a:t>
            </a:r>
          </a:p>
          <a:p>
            <a:pPr>
              <a:tabLst>
                <a:tab pos="266700" algn="l"/>
              </a:tabLst>
            </a:pPr>
            <a:endParaRPr lang="de-DE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r>
              <a:rPr lang="de-DE" sz="2200" b="1" dirty="0" smtClean="0">
                <a:solidFill>
                  <a:srgbClr val="FFC000"/>
                </a:solidFill>
              </a:rPr>
              <a:t>     Beobachtungen &amp; Analysen</a:t>
            </a:r>
            <a:r>
              <a:rPr lang="de-DE" sz="2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tabLst>
                <a:tab pos="266700" algn="l"/>
              </a:tabLst>
            </a:pPr>
            <a:r>
              <a:rPr lang="de-DE" sz="2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200" b="1" dirty="0" smtClean="0">
                <a:solidFill>
                  <a:schemeClr val="bg1">
                    <a:lumMod val="95000"/>
                  </a:schemeClr>
                </a:solidFill>
              </a:rPr>
              <a:t>                  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bis Dez. 2015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4.2Mission Rosetta – Ablauf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3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8153" y="488866"/>
            <a:ext cx="875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Wissenschaftliche </a:t>
            </a:r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Ziele</a:t>
            </a:r>
          </a:p>
        </p:txBody>
      </p:sp>
      <p:sp>
        <p:nvSpPr>
          <p:cNvPr id="5" name="Rechteck 4"/>
          <p:cNvSpPr/>
          <p:nvPr/>
        </p:nvSpPr>
        <p:spPr>
          <a:xfrm>
            <a:off x="16756" y="6611749"/>
            <a:ext cx="9019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 smtClean="0">
                <a:solidFill>
                  <a:schemeClr val="bg1">
                    <a:lumMod val="95000"/>
                  </a:schemeClr>
                </a:solidFill>
              </a:rPr>
              <a:t>Bildquelle:   http</a:t>
            </a:r>
            <a:r>
              <a:rPr lang="de-DE" sz="800" dirty="0">
                <a:solidFill>
                  <a:schemeClr val="bg1">
                    <a:lumMod val="95000"/>
                  </a:schemeClr>
                </a:solidFill>
              </a:rPr>
              <a:t>://www.dlr.de/dlr-rosetta/en/Portaldata/7/Resources/portal_news/120204_rosetta_startbereit/rosetta_komet.jpg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5487" y="1484784"/>
            <a:ext cx="82621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200" b="1" dirty="0" smtClean="0">
                <a:solidFill>
                  <a:srgbClr val="FFC000"/>
                </a:solidFill>
              </a:rPr>
              <a:t>Kometen = „Zeugen der Entstehung unseres Sonnensystems“</a:t>
            </a:r>
          </a:p>
          <a:p>
            <a:pPr>
              <a:tabLst>
                <a:tab pos="177800" algn="l"/>
              </a:tabLst>
            </a:pPr>
            <a:r>
              <a:rPr lang="de-DE" sz="2200" b="1" dirty="0">
                <a:solidFill>
                  <a:srgbClr val="FFC000"/>
                </a:solidFill>
              </a:rPr>
              <a:t>	</a:t>
            </a:r>
            <a:r>
              <a:rPr lang="de-DE" sz="2200" b="1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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Rückschlüsse auf chemische &amp; Isotopenzusammensetzung 		     unseres frühen Sonnensystems</a:t>
            </a:r>
          </a:p>
          <a:p>
            <a:pPr>
              <a:tabLst>
                <a:tab pos="177800" algn="l"/>
              </a:tabLst>
            </a:pPr>
            <a:endParaRPr lang="de-DE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200" b="1" dirty="0" smtClean="0">
                <a:solidFill>
                  <a:srgbClr val="FFC000"/>
                </a:solidFill>
              </a:rPr>
              <a:t>Begleitung des Kometen während seiner „aktiven Phase “</a:t>
            </a:r>
          </a:p>
          <a:p>
            <a:pPr>
              <a:tabLst>
                <a:tab pos="177800" algn="l"/>
              </a:tabLst>
            </a:pPr>
            <a:r>
              <a:rPr lang="de-DE" sz="2200" b="1" dirty="0">
                <a:solidFill>
                  <a:srgbClr val="FFC000"/>
                </a:solidFill>
                <a:sym typeface="Symbol"/>
              </a:rPr>
              <a:t>	</a:t>
            </a:r>
            <a:r>
              <a:rPr lang="de-DE" sz="2200" b="1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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Erkenntnisse über Kometen, Koma, Kern und Schweif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3694370"/>
            <a:ext cx="3275856" cy="266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feld 8"/>
          <p:cNvSpPr txBox="1"/>
          <p:nvPr/>
        </p:nvSpPr>
        <p:spPr>
          <a:xfrm>
            <a:off x="342268" y="3933056"/>
            <a:ext cx="473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200" b="1" dirty="0" smtClean="0">
                <a:solidFill>
                  <a:srgbClr val="FFC000"/>
                </a:solidFill>
              </a:rPr>
              <a:t>Messung des Gravitationspotentials</a:t>
            </a:r>
          </a:p>
          <a:p>
            <a:pPr>
              <a:tabLst>
                <a:tab pos="266700" algn="l"/>
              </a:tabLst>
            </a:pPr>
            <a:r>
              <a:rPr lang="de-DE" sz="2200" b="1" dirty="0">
                <a:solidFill>
                  <a:srgbClr val="FFC000"/>
                </a:solidFill>
              </a:rPr>
              <a:t>	</a:t>
            </a:r>
            <a:r>
              <a:rPr lang="de-DE" sz="2200" b="1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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interessant, weil keine Kugelform</a:t>
            </a:r>
          </a:p>
          <a:p>
            <a:pPr>
              <a:tabLst>
                <a:tab pos="266700" algn="l"/>
              </a:tabLst>
            </a:pPr>
            <a:endParaRPr lang="de-DE" sz="2200" dirty="0">
              <a:solidFill>
                <a:schemeClr val="bg1">
                  <a:lumMod val="95000"/>
                </a:schemeClr>
              </a:solidFill>
            </a:endParaRPr>
          </a:p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200" b="1" dirty="0" smtClean="0">
                <a:solidFill>
                  <a:srgbClr val="FFC000"/>
                </a:solidFill>
              </a:rPr>
              <a:t>Kometenumkreisung statt Vorbeiflug</a:t>
            </a:r>
            <a:endParaRPr lang="de-DE" sz="2200" b="1" dirty="0">
              <a:solidFill>
                <a:srgbClr val="FFC000"/>
              </a:solidFill>
            </a:endParaRPr>
          </a:p>
          <a:p>
            <a:pPr>
              <a:tabLst>
                <a:tab pos="266700" algn="l"/>
              </a:tabLst>
            </a:pPr>
            <a:r>
              <a:rPr lang="de-DE" sz="2200" b="1" dirty="0">
                <a:solidFill>
                  <a:srgbClr val="FFC000"/>
                </a:solidFill>
              </a:rPr>
              <a:t>	</a:t>
            </a:r>
            <a:r>
              <a:rPr lang="de-DE" sz="2200" b="1" dirty="0">
                <a:solidFill>
                  <a:schemeClr val="bg1">
                    <a:lumMod val="95000"/>
                  </a:schemeClr>
                </a:solidFill>
                <a:sym typeface="Symbol"/>
              </a:rPr>
              <a:t>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zum ersten Mal in der Raumfahrt</a:t>
            </a:r>
            <a:endParaRPr lang="de-DE" sz="22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de-DE" sz="2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 Mission Rosetta – wissenschaftliche Ziele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3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3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8153" y="488866"/>
            <a:ext cx="875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</a:t>
            </a:r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</a:t>
            </a:r>
          </a:p>
        </p:txBody>
      </p:sp>
      <p:sp>
        <p:nvSpPr>
          <p:cNvPr id="5" name="Rechteck 4"/>
          <p:cNvSpPr/>
          <p:nvPr/>
        </p:nvSpPr>
        <p:spPr>
          <a:xfrm>
            <a:off x="16756" y="6611749"/>
            <a:ext cx="9019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 smtClean="0">
                <a:solidFill>
                  <a:schemeClr val="bg1"/>
                </a:solidFill>
              </a:rPr>
              <a:t>Bildquelle:   </a:t>
            </a:r>
            <a:r>
              <a:rPr lang="en-US" sz="800" dirty="0">
                <a:solidFill>
                  <a:schemeClr val="bg1"/>
                </a:solidFill>
              </a:rPr>
              <a:t>http://img.welt.de/img/hessen/crop130953655/8976935554-ci3x2l-w900/urn-newsml-dpa-com-20090101-140806-99-06434-large-4-3.jpg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9152" y="1578272"/>
            <a:ext cx="6959152" cy="4154984"/>
          </a:xfrm>
          <a:prstGeom prst="rect">
            <a:avLst/>
          </a:prstGeom>
          <a:noFill/>
          <a:effectLst>
            <a:outerShdw dist="152400" dir="7740000" sx="103000" sy="103000" algn="tl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177800" lvl="1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Raumsonde ist „aufgewacht“ aus „Winterschlaf“</a:t>
            </a:r>
          </a:p>
          <a:p>
            <a:pPr marL="177800" lvl="1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 smtClean="0">
                <a:solidFill>
                  <a:schemeClr val="bg1"/>
                </a:solidFill>
              </a:rPr>
              <a:t>Raussonde ist ca. 405 Mio. km von der Erde entfernt</a:t>
            </a:r>
          </a:p>
          <a:p>
            <a:pPr marL="177800" lvl="1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 smtClean="0">
                <a:solidFill>
                  <a:schemeClr val="bg1"/>
                </a:solidFill>
              </a:rPr>
              <a:t>Abbremsung auf ca. 55000 km/h ist gelungen</a:t>
            </a:r>
          </a:p>
          <a:p>
            <a:pPr marL="177800" lvl="1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endParaRPr lang="de-DE" sz="2400" dirty="0">
              <a:solidFill>
                <a:schemeClr val="bg1"/>
              </a:solidFill>
            </a:endParaRPr>
          </a:p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Flugbahn parallel zum Kometen</a:t>
            </a:r>
          </a:p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Gleichzeitige Umkreisung des Kometen</a:t>
            </a:r>
          </a:p>
          <a:p>
            <a:pPr lvl="1">
              <a:tabLst>
                <a:tab pos="177800" algn="l"/>
              </a:tabLst>
            </a:pPr>
            <a:r>
              <a:rPr lang="de-DE" sz="2400" dirty="0">
                <a:solidFill>
                  <a:srgbClr val="FFC000"/>
                </a:solidFill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sym typeface="Symbol"/>
              </a:rPr>
              <a:t> </a:t>
            </a:r>
            <a:r>
              <a:rPr lang="de-DE" sz="2400" dirty="0" smtClean="0">
                <a:solidFill>
                  <a:schemeClr val="bg1"/>
                </a:solidFill>
              </a:rPr>
              <a:t>Abstand zum Kometen: 30 km  </a:t>
            </a:r>
          </a:p>
          <a:p>
            <a:pPr>
              <a:tabLst>
                <a:tab pos="177800" algn="l"/>
              </a:tabLst>
            </a:pPr>
            <a:r>
              <a:rPr lang="de-DE" sz="2400" dirty="0">
                <a:solidFill>
                  <a:schemeClr val="bg1"/>
                </a:solidFill>
              </a:rPr>
              <a:t>	</a:t>
            </a:r>
            <a:r>
              <a:rPr lang="de-DE" sz="2400" dirty="0" smtClean="0">
                <a:solidFill>
                  <a:schemeClr val="bg1"/>
                </a:solidFill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sym typeface="Symbol"/>
              </a:rPr>
              <a:t> </a:t>
            </a:r>
            <a:r>
              <a:rPr lang="de-DE" sz="2400" dirty="0" smtClean="0">
                <a:solidFill>
                  <a:schemeClr val="bg1"/>
                </a:solidFill>
              </a:rPr>
              <a:t>Reduktion bis auf 10 km muss erfolgen</a:t>
            </a:r>
          </a:p>
          <a:p>
            <a:pPr>
              <a:tabLst>
                <a:tab pos="177800" algn="l"/>
              </a:tabLst>
            </a:pPr>
            <a:endParaRPr lang="de-DE" sz="2400" dirty="0" smtClean="0">
              <a:solidFill>
                <a:srgbClr val="FFC000"/>
              </a:solidFill>
            </a:endParaRPr>
          </a:p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 Überwachung von Darmstadt aus </a:t>
            </a:r>
          </a:p>
          <a:p>
            <a:pPr>
              <a:tabLst>
                <a:tab pos="177800" algn="l"/>
              </a:tabLst>
            </a:pPr>
            <a:r>
              <a:rPr lang="de-DE" sz="2400" dirty="0">
                <a:solidFill>
                  <a:schemeClr val="bg1"/>
                </a:solidFill>
              </a:rPr>
              <a:t>		</a:t>
            </a:r>
            <a:r>
              <a:rPr lang="de-DE" sz="2400" dirty="0">
                <a:solidFill>
                  <a:schemeClr val="bg1"/>
                </a:solidFill>
                <a:sym typeface="Symbol"/>
              </a:rPr>
              <a:t> </a:t>
            </a:r>
            <a:r>
              <a:rPr lang="de-DE" sz="2400" dirty="0" smtClean="0">
                <a:solidFill>
                  <a:schemeClr val="bg1"/>
                </a:solidFill>
              </a:rPr>
              <a:t>Funksignale benötigen 28 Minuten zur Erde</a:t>
            </a:r>
            <a:endParaRPr lang="de-DE" sz="2400" dirty="0">
              <a:solidFill>
                <a:srgbClr val="FFC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 Mission Rosetta – Status quo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1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2"/>
          <a:stretch/>
        </p:blipFill>
        <p:spPr>
          <a:xfrm>
            <a:off x="1619672" y="1916832"/>
            <a:ext cx="5040560" cy="454244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6756" y="6611749"/>
            <a:ext cx="9019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 smtClean="0">
                <a:solidFill>
                  <a:schemeClr val="bg1"/>
                </a:solidFill>
              </a:rPr>
              <a:t>Bildquelle: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  http</a:t>
            </a:r>
            <a:r>
              <a:rPr lang="en-US" sz="800" dirty="0">
                <a:solidFill>
                  <a:schemeClr val="bg1"/>
                </a:solidFill>
              </a:rPr>
              <a:t>://www.srf.ch/wissen/technik/raumsonde-rosetta-ist-am-ziel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9152" y="1196752"/>
            <a:ext cx="7895256" cy="461665"/>
          </a:xfrm>
          <a:prstGeom prst="rect">
            <a:avLst/>
          </a:prstGeom>
          <a:noFill/>
          <a:effectLst>
            <a:outerShdw dist="152400" dir="7740000" sx="103000" sy="103000" algn="tl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lvl="1"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Selfie von </a:t>
            </a:r>
            <a:r>
              <a:rPr lang="de-DE" sz="2400" dirty="0">
                <a:solidFill>
                  <a:srgbClr val="FFC000"/>
                </a:solidFill>
              </a:rPr>
              <a:t>Rosetta </a:t>
            </a:r>
            <a:r>
              <a:rPr lang="de-DE" sz="2400" dirty="0" smtClean="0">
                <a:solidFill>
                  <a:srgbClr val="FFC000"/>
                </a:solidFill>
              </a:rPr>
              <a:t>und 67P/</a:t>
            </a:r>
            <a:r>
              <a:rPr lang="de-DE" sz="2400" dirty="0" err="1" smtClean="0">
                <a:solidFill>
                  <a:srgbClr val="FFC000"/>
                </a:solidFill>
              </a:rPr>
              <a:t>Tschurjumow-Gerasimenko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75656" y="5894295"/>
            <a:ext cx="5506141" cy="400110"/>
          </a:xfrm>
          <a:prstGeom prst="rect">
            <a:avLst/>
          </a:prstGeom>
          <a:noFill/>
          <a:effectLst>
            <a:outerShdw dist="152400" dir="7740000" sx="103000" sy="103000" algn="tl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lvl="1" algn="ctr">
              <a:tabLst>
                <a:tab pos="177800" algn="l"/>
              </a:tabLst>
            </a:pPr>
            <a:r>
              <a:rPr lang="de-DE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Aufnahmedatum: 14. Oktober 2014</a:t>
            </a:r>
            <a:endParaRPr lang="de-DE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 Mission Rosetta – Status quo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6181244" cy="46359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349152" y="1196752"/>
            <a:ext cx="8346048" cy="461665"/>
          </a:xfrm>
          <a:prstGeom prst="rect">
            <a:avLst/>
          </a:prstGeom>
          <a:noFill/>
          <a:effectLst>
            <a:outerShdw dist="152400" dir="7740000" sx="103000" sy="103000" algn="tl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lvl="1"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Erste Aufnahmen von 67P/</a:t>
            </a:r>
            <a:r>
              <a:rPr lang="de-DE" sz="2400" dirty="0" err="1" smtClean="0">
                <a:solidFill>
                  <a:srgbClr val="FFC000"/>
                </a:solidFill>
              </a:rPr>
              <a:t>Tschurjumow-Gerasimenko</a:t>
            </a:r>
            <a:r>
              <a:rPr lang="de-DE" sz="2400" dirty="0" smtClean="0">
                <a:solidFill>
                  <a:srgbClr val="FFC000"/>
                </a:solidFill>
              </a:rPr>
              <a:t> …</a:t>
            </a:r>
            <a:endParaRPr lang="de-DE" sz="2400" dirty="0">
              <a:solidFill>
                <a:srgbClr val="FFC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6756" y="6611749"/>
            <a:ext cx="9019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 smtClean="0">
                <a:solidFill>
                  <a:schemeClr val="bg1"/>
                </a:solidFill>
              </a:rPr>
              <a:t>Bildquelle: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  http</a:t>
            </a:r>
            <a:r>
              <a:rPr lang="en-US" sz="800" dirty="0">
                <a:solidFill>
                  <a:schemeClr val="bg1"/>
                </a:solidFill>
              </a:rPr>
              <a:t>://www.srf.ch/wissen/technik/raumsonde-rosetta-ist-am-ziel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 Mission Rosetta – Status quo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9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1"/>
            <a:ext cx="6181244" cy="463593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49152" y="1196752"/>
            <a:ext cx="8346048" cy="461665"/>
          </a:xfrm>
          <a:prstGeom prst="rect">
            <a:avLst/>
          </a:prstGeom>
          <a:noFill/>
          <a:effectLst>
            <a:outerShdw dist="152400" dir="7740000" sx="103000" sy="103000" algn="tl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lvl="1"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Erste Aufnahmen von 67P/</a:t>
            </a:r>
            <a:r>
              <a:rPr lang="de-DE" sz="2400" dirty="0" err="1" smtClean="0">
                <a:solidFill>
                  <a:srgbClr val="FFC000"/>
                </a:solidFill>
              </a:rPr>
              <a:t>Tschurjumow-Gerasimenko</a:t>
            </a:r>
            <a:r>
              <a:rPr lang="de-DE" sz="2400" dirty="0" smtClean="0">
                <a:solidFill>
                  <a:srgbClr val="FFC000"/>
                </a:solidFill>
              </a:rPr>
              <a:t> …</a:t>
            </a:r>
            <a:endParaRPr lang="de-DE" sz="2400" dirty="0">
              <a:solidFill>
                <a:srgbClr val="FFC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6756" y="6611749"/>
            <a:ext cx="9019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 smtClean="0">
                <a:solidFill>
                  <a:schemeClr val="bg1"/>
                </a:solidFill>
              </a:rPr>
              <a:t>Bildquelle: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  http</a:t>
            </a:r>
            <a:r>
              <a:rPr lang="en-US" sz="800" dirty="0">
                <a:solidFill>
                  <a:schemeClr val="bg1"/>
                </a:solidFill>
              </a:rPr>
              <a:t>://www.srf.ch/wissen/technik/raumsonde-rosetta-ist-am-ziel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 Mission Rosetta – Status quo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3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8153" y="488866"/>
            <a:ext cx="875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Besondere Herausforderungen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29574" y="6597932"/>
            <a:ext cx="70488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 err="1" smtClean="0">
                <a:solidFill>
                  <a:schemeClr val="bg1">
                    <a:lumMod val="95000"/>
                  </a:schemeClr>
                </a:solidFill>
              </a:rPr>
              <a:t>Bildquelle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:  http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://www.srf.ch/wissen/technik/raumsonde-rosetta-ist-am-ziel</a:t>
            </a:r>
            <a:endParaRPr lang="de-DE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9152" y="1196752"/>
            <a:ext cx="8262180" cy="5047536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 „Winterschlaf“ der Raumsonde</a:t>
            </a:r>
          </a:p>
          <a:p>
            <a:pPr marL="800100" lvl="1" indent="-342900">
              <a:buFont typeface="Symbol"/>
              <a:buChar char="Þ"/>
              <a:tabLst>
                <a:tab pos="177800" algn="l"/>
              </a:tabLst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Novum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</a:rPr>
              <a:t>für Missionen jenseits der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Marsumlaufbahn</a:t>
            </a:r>
          </a:p>
          <a:p>
            <a:pPr marL="800100" lvl="1" indent="-342900">
              <a:buFont typeface="Symbol"/>
              <a:buChar char="Þ"/>
              <a:tabLst>
                <a:tab pos="177800" algn="l"/>
              </a:tabLst>
            </a:pP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</a:rPr>
              <a:t>Deep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</a:rPr>
              <a:t>Space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Hibernation</a:t>
            </a:r>
          </a:p>
          <a:p>
            <a:pPr marL="800100" lvl="1" indent="-342900">
              <a:buFont typeface="Symbol"/>
              <a:buChar char="Þ"/>
              <a:tabLst>
                <a:tab pos="177800" algn="l"/>
              </a:tabLst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Geringe verfügbare Solarleistung nur für „Lebenserhaltung“ von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Bordcomputer, einige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</a:rPr>
              <a:t>Heizelemente für die wissenschaftliche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Nutzlast</a:t>
            </a:r>
          </a:p>
          <a:p>
            <a:pPr lvl="1">
              <a:tabLst>
                <a:tab pos="177800" algn="l"/>
              </a:tabLst>
            </a:pPr>
            <a:r>
              <a:rPr lang="de-DE" sz="105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   </a:t>
            </a:r>
            <a:endParaRPr lang="de-DE" sz="105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 geeigneter Landeplatz für </a:t>
            </a:r>
            <a:r>
              <a:rPr lang="de-DE" sz="2400" dirty="0" err="1" smtClean="0">
                <a:solidFill>
                  <a:srgbClr val="FFC000"/>
                </a:solidFill>
              </a:rPr>
              <a:t>Lander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Philae</a:t>
            </a:r>
            <a:r>
              <a:rPr lang="de-DE" sz="2400" dirty="0" smtClean="0">
                <a:solidFill>
                  <a:srgbClr val="FFC000"/>
                </a:solidFill>
              </a:rPr>
              <a:t> finden</a:t>
            </a:r>
          </a:p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endParaRPr lang="de-DE" sz="1050" dirty="0" smtClean="0">
              <a:solidFill>
                <a:srgbClr val="FFC000"/>
              </a:solidFill>
            </a:endParaRPr>
          </a:p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Manövrierung</a:t>
            </a:r>
            <a:endParaRPr lang="de-DE" sz="2400" dirty="0" smtClean="0">
              <a:solidFill>
                <a:srgbClr val="FFC000"/>
              </a:solidFill>
            </a:endParaRPr>
          </a:p>
          <a:p>
            <a:pPr marL="0" lvl="1">
              <a:tabLst>
                <a:tab pos="177800" algn="l"/>
              </a:tabLst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	    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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Solarpanels benötigen Sonne, also nur bei bestimmtem Sonnenstand</a:t>
            </a:r>
          </a:p>
          <a:p>
            <a:pPr marL="0" lvl="1">
              <a:tabLst>
                <a:tab pos="177800" algn="l"/>
              </a:tabLst>
            </a:pPr>
            <a:r>
              <a:rPr lang="de-DE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	    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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zeitliche Verzögerung von 2x28 Minuten! </a:t>
            </a:r>
          </a:p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endParaRPr lang="de-DE" sz="1050" dirty="0" smtClean="0">
              <a:solidFill>
                <a:srgbClr val="FFC000"/>
              </a:solidFill>
            </a:endParaRPr>
          </a:p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 Strahlungsdruck der Sonne</a:t>
            </a:r>
          </a:p>
          <a:p>
            <a:pPr>
              <a:tabLst>
                <a:tab pos="177800" algn="l"/>
              </a:tabLst>
            </a:pPr>
            <a:endParaRPr lang="de-DE" sz="1050" dirty="0" smtClean="0">
              <a:solidFill>
                <a:srgbClr val="FFC000"/>
              </a:solidFill>
            </a:endParaRPr>
          </a:p>
          <a:p>
            <a:pPr marL="177800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 smtClean="0">
                <a:solidFill>
                  <a:srgbClr val="FFC000"/>
                </a:solidFill>
              </a:rPr>
              <a:t> Probleme durch Koma des Kometen</a:t>
            </a:r>
          </a:p>
          <a:p>
            <a:pPr>
              <a:tabLst>
                <a:tab pos="177800" algn="l"/>
              </a:tabLst>
            </a:pPr>
            <a:r>
              <a:rPr lang="de-DE" sz="2000" dirty="0" smtClean="0">
                <a:solidFill>
                  <a:schemeClr val="bg1"/>
                </a:solidFill>
                <a:sym typeface="Symbol"/>
              </a:rPr>
              <a:t>	      </a:t>
            </a:r>
            <a:r>
              <a:rPr lang="de-DE" sz="2000" dirty="0" smtClean="0">
                <a:solidFill>
                  <a:schemeClr val="bg1"/>
                </a:solidFill>
              </a:rPr>
              <a:t>Teilchenstrom  </a:t>
            </a:r>
            <a:r>
              <a:rPr lang="de-DE" sz="2000" dirty="0" smtClean="0">
                <a:solidFill>
                  <a:schemeClr val="bg1"/>
                </a:solidFill>
                <a:sym typeface="Symbol"/>
              </a:rPr>
              <a:t> </a:t>
            </a:r>
            <a:r>
              <a:rPr lang="de-DE" sz="2000" dirty="0" smtClean="0">
                <a:solidFill>
                  <a:schemeClr val="bg1"/>
                </a:solidFill>
              </a:rPr>
              <a:t> Abbremsung der Sonde</a:t>
            </a:r>
          </a:p>
          <a:p>
            <a:pPr>
              <a:tabLst>
                <a:tab pos="177800" algn="l"/>
              </a:tabLst>
            </a:pPr>
            <a:r>
              <a:rPr lang="de-DE" sz="2000" dirty="0" smtClean="0">
                <a:solidFill>
                  <a:schemeClr val="bg1"/>
                </a:solidFill>
                <a:sym typeface="Symbol"/>
              </a:rPr>
              <a:t>	      Gezeitenkraft der Sonne</a:t>
            </a:r>
            <a:endParaRPr lang="de-DE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Besondere Herausforderungen 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0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8153" y="488866"/>
            <a:ext cx="875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Fazit</a:t>
            </a:r>
          </a:p>
        </p:txBody>
      </p:sp>
      <p:sp>
        <p:nvSpPr>
          <p:cNvPr id="8" name="Rechteck 7"/>
          <p:cNvSpPr/>
          <p:nvPr/>
        </p:nvSpPr>
        <p:spPr>
          <a:xfrm>
            <a:off x="29574" y="6597932"/>
            <a:ext cx="70488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 err="1" smtClean="0">
                <a:solidFill>
                  <a:schemeClr val="bg1">
                    <a:lumMod val="95000"/>
                  </a:schemeClr>
                </a:solidFill>
              </a:rPr>
              <a:t>Bildquelle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:  http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://www.srf.ch/wissen/technik/raumsonde-rosetta-ist-am-ziel</a:t>
            </a:r>
            <a:endParaRPr lang="de-DE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9419" y="1988840"/>
            <a:ext cx="8262180" cy="3108543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smtClean="0">
                <a:solidFill>
                  <a:srgbClr val="FFC000"/>
                </a:solidFill>
              </a:rPr>
              <a:t>Spannende Mission, weil …</a:t>
            </a:r>
            <a:endParaRPr lang="de-DE" sz="2400" dirty="0">
              <a:solidFill>
                <a:srgbClr val="FFC000"/>
              </a:solidFill>
            </a:endParaRPr>
          </a:p>
          <a:p>
            <a:pPr>
              <a:tabLst>
                <a:tab pos="444500" algn="l"/>
              </a:tabLst>
            </a:pPr>
            <a:r>
              <a:rPr lang="de-DE" sz="2400" dirty="0">
                <a:solidFill>
                  <a:srgbClr val="FFC000"/>
                </a:solidFill>
              </a:rPr>
              <a:t>	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… so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</a:rPr>
              <a:t>vieles bei dieser Mission noch nie getestet werden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konnte.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tabLst>
                <a:tab pos="444500" algn="l"/>
              </a:tabLst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	… die Sonde erfolgreich aus dem „Winterschlaf“ geweckt werden konnte.</a:t>
            </a:r>
          </a:p>
          <a:p>
            <a:pPr>
              <a:tabLst>
                <a:tab pos="444500" algn="l"/>
              </a:tabLst>
            </a:pP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  <a:p>
            <a:pPr marL="177800" indent="-17780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de-DE" sz="2000" dirty="0" smtClean="0">
                <a:solidFill>
                  <a:srgbClr val="FFC000"/>
                </a:solidFill>
              </a:rPr>
              <a:t> 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smtClean="0">
                <a:solidFill>
                  <a:srgbClr val="FFC000"/>
                </a:solidFill>
              </a:rPr>
              <a:t>Wir sind am „Puls der Zeit“, </a:t>
            </a:r>
            <a:r>
              <a:rPr lang="de-DE" sz="2400" dirty="0">
                <a:solidFill>
                  <a:srgbClr val="FFC000"/>
                </a:solidFill>
              </a:rPr>
              <a:t>weil …</a:t>
            </a:r>
          </a:p>
          <a:p>
            <a:pPr>
              <a:tabLst>
                <a:tab pos="444500" algn="l"/>
              </a:tabLst>
            </a:pPr>
            <a:r>
              <a:rPr lang="de-DE" sz="2400" dirty="0">
                <a:solidFill>
                  <a:srgbClr val="FFC000"/>
                </a:solidFill>
              </a:rPr>
              <a:t>	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</a:rPr>
              <a:t>…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die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</a:rPr>
              <a:t>Informationen über Rosetta in Darmstadt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zusammenlaufen.</a:t>
            </a:r>
          </a:p>
          <a:p>
            <a:pPr>
              <a:tabLst>
                <a:tab pos="444500" algn="l"/>
              </a:tabLst>
            </a:pPr>
            <a:r>
              <a:rPr lang="de-DE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… es sich vornehmlich um ein europäisches Projekt von 15 Nationen 	    handelt.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Fazit    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46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8153" y="188640"/>
            <a:ext cx="875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Quellenverzeichnis</a:t>
            </a:r>
          </a:p>
        </p:txBody>
      </p:sp>
      <p:sp>
        <p:nvSpPr>
          <p:cNvPr id="2" name="Rechteck 1"/>
          <p:cNvSpPr/>
          <p:nvPr/>
        </p:nvSpPr>
        <p:spPr>
          <a:xfrm>
            <a:off x="433520" y="931300"/>
            <a:ext cx="8439721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http://www.srf.ch/wissen/technik/raumsonde-rosetta-ist-am-ziel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http://www.braunschweiger-zeitung.de/img/Wissenschaft/crop1305078/9707569090-cwide-w472/Rosetta-spacecraft.jpg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http://img.welt.de/img/hessen/crop130953655/8976935554-ci3x2l-w900/urn-newsml-dpa-com-20090101-140806-99-06434-large-4-3.jpg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http://bilder.bild.de/fotos-skaliert/rosetta-ablauf-40177250-hf-37129236/2,w=559,c=0.bild.jpg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http://www.berliner-zeitung.de/image/view/2014/7/6/28050470,28444156,dmData,kometenj%25C3%25A4ger.png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http://www.vol.at/2014/08/gra1.jpg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http://www.esa.int/spaceinimages/Images/2014/09/Rosetta_and_Philae_at_comet2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de-DE" sz="1050" dirty="0">
                <a:solidFill>
                  <a:schemeClr val="bg1"/>
                </a:solidFill>
              </a:rPr>
              <a:t>http://www.space-airbusds.com/de/nachrichten/gute-nacht-rosetta-schlaf%C2%B4gut.html       </a:t>
            </a:r>
          </a:p>
          <a:p>
            <a:pPr lvl="0"/>
            <a:r>
              <a:rPr lang="de-DE" sz="1050" dirty="0">
                <a:solidFill>
                  <a:schemeClr val="bg1"/>
                </a:solidFill>
              </a:rPr>
              <a:t>http://www.dlr.de/dlr-rosetta/en/desktopdefault.aspx/tabid-242/382_read-2676/gallery-1/gallery-1/216_read-3/</a:t>
            </a:r>
          </a:p>
          <a:p>
            <a:pPr lvl="0"/>
            <a:r>
              <a:rPr lang="de-DE" sz="1050" dirty="0">
                <a:solidFill>
                  <a:schemeClr val="bg1"/>
                </a:solidFill>
              </a:rPr>
              <a:t>http://www.dlr.de/dlr-rosetta/en/Portaldata/7/Resources/missionsbilder_allg/ros_kom2.jpg</a:t>
            </a: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http://www.dlr.de/dlr-rosetta/en/Portaldata/7/Resources/portal_news/120204_rosetta_startbereit/rosetta_komet.jpg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de-DE" sz="1050" dirty="0">
                <a:solidFill>
                  <a:schemeClr val="bg1"/>
                </a:solidFill>
              </a:rPr>
              <a:t>http://www.dlr.de/rosetta/en/desktopdefault.aspx/tabid-242/382_read-2676/gallery-1/gallery_read-Image.7.1278/     </a:t>
            </a:r>
          </a:p>
          <a:p>
            <a:pPr lvl="0"/>
            <a:r>
              <a:rPr lang="de-DE" sz="1050" dirty="0">
                <a:solidFill>
                  <a:schemeClr val="bg1"/>
                </a:solidFill>
              </a:rPr>
              <a:t>http://www.wz-net.de/wz_28_109773687-1-56316_ESA-Sonde-Rosetta-wird-in-Tiefschlaf-versetzt.html    </a:t>
            </a:r>
          </a:p>
          <a:p>
            <a:pPr lvl="0"/>
            <a:r>
              <a:rPr lang="de-DE" sz="1050" dirty="0">
                <a:solidFill>
                  <a:schemeClr val="bg1"/>
                </a:solidFill>
              </a:rPr>
              <a:t>http://images.zeit.de/wissen/2010-12/voyager-raumsonde/voyager-raumsonde-540x304.jpg</a:t>
            </a:r>
          </a:p>
          <a:p>
            <a:pPr lvl="0"/>
            <a:r>
              <a:rPr lang="de-DE" sz="1050" dirty="0">
                <a:solidFill>
                  <a:schemeClr val="bg1"/>
                </a:solidFill>
              </a:rPr>
              <a:t>http://www.first-moon.de/Graphics_big/10106.jpg</a:t>
            </a:r>
          </a:p>
          <a:p>
            <a:pPr lvl="0"/>
            <a:r>
              <a:rPr lang="de-DE" sz="1050" dirty="0">
                <a:solidFill>
                  <a:schemeClr val="bg1"/>
                </a:solidFill>
              </a:rPr>
              <a:t>http://www.plani.ch/presse/CassiniSaturn.jpg</a:t>
            </a: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http://www.meta-evolutions.de/images/science/mariner-10.jpeg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http://d1.stern.de/bilder/stern_5/wissen/2014/KW03/Rosetta_fitwidth_489.jpg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http://img.welt.de/img/weltraum/crop132686081/5036931697-ci3x2l-w900/KINA-Rosetta-hat-einen-Landeplatz-gefunden.jpg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http://www.goettinger-tageblatt.de/var/storage/images/gt-et/nachrichten/wissen/wissen-vor-ort/esa-raumsonde-rosetta-wird-nach-ueber-zwei-jahren-geweckt/73799809-1-ger-DE/ESA-Raumsonde-Rosetta-wird-nach-ueber-zwei-Jahren-geweckt_ArtikelQuer.png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http://i.prod.nzzdali.ch/eos/v2/image/view/643/-/text/inset/233e92a2/1.18221681.1389784048.jpg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http://upload.wikimedia.org/wikipedia/commons/thumb/8/8c/Cut_drawing_of_an_Ariane_5_GS_DE.svg/2000px-Cut_drawing_of_an_Ariane_5_GS_DE.svg.png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http://www.capcomespace.net/dossiers/espace_europeen/ariane/2002-2009/2004%20ariane5%20G+.jpg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http://abenteuer-universum.de/plan/koaufbau.gif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http://www.esa.int/Our_Activities/Space_Science/Rosetta/The_Rosetta_orbiter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http://www.esa.int/var/esa/storage/images/esa_multimedia/images/2013/10/rosetta_mission_milestones/13065019-1-eng-GB/Rosetta_mission_milestones.jpg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http://blogs.esa.int/rosetta/files/2013/11/IMAG3481.jpg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http://polpix.sueddeutsche.com/polopoly_fs/1.1866819.1390207216!/httpImage/image.jpg_gen/derivatives/900x600/image.jpg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http://www.gymnasium-wellingdorf.de/wp-content/uploads/2014/01/rosetta.jp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http://www.raumfahrer.net/news/images/landealauf_philae_aktivitaeten_big.jpg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http://files.newsnetz.ch/upload//4/0/40771.jpg</a:t>
            </a:r>
            <a:endParaRPr lang="de-DE" sz="1050" dirty="0">
              <a:solidFill>
                <a:schemeClr val="bg1"/>
              </a:solidFill>
            </a:endParaRPr>
          </a:p>
          <a:p>
            <a:pPr lvl="0"/>
            <a:r>
              <a:rPr lang="en-US" sz="1050" dirty="0">
                <a:solidFill>
                  <a:schemeClr val="bg1"/>
                </a:solidFill>
              </a:rPr>
              <a:t>http://sci.esa.int/where_is_rosetta/</a:t>
            </a:r>
            <a:endParaRPr lang="de-DE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476672"/>
            <a:ext cx="66247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Raumsonde</a:t>
            </a:r>
          </a:p>
          <a:p>
            <a:pPr>
              <a:lnSpc>
                <a:spcPct val="80000"/>
              </a:lnSpc>
            </a:pPr>
            <a:r>
              <a:rPr lang="de-DE" sz="1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Rosetta</a:t>
            </a:r>
            <a:endParaRPr lang="de-DE" sz="1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5691" y="568136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Vortrag, Eva Oettinger  -  20.10.2014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9574" y="6597932"/>
            <a:ext cx="70488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 err="1" smtClean="0">
                <a:solidFill>
                  <a:schemeClr val="bg1">
                    <a:lumMod val="95000"/>
                  </a:schemeClr>
                </a:solidFill>
              </a:rPr>
              <a:t>Bildquelle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:  http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://www.srf.ch/wissen/technik/raumsonde-rosetta-ist-am-ziel</a:t>
            </a:r>
            <a:endParaRPr lang="de-DE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404664"/>
            <a:ext cx="4032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 für Eure</a:t>
            </a:r>
          </a:p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Aufmerksamkeit!</a:t>
            </a:r>
          </a:p>
        </p:txBody>
      </p:sp>
      <p:sp>
        <p:nvSpPr>
          <p:cNvPr id="8" name="Rechteck 7"/>
          <p:cNvSpPr/>
          <p:nvPr/>
        </p:nvSpPr>
        <p:spPr>
          <a:xfrm>
            <a:off x="29574" y="6597932"/>
            <a:ext cx="70488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 err="1" smtClean="0">
                <a:solidFill>
                  <a:schemeClr val="bg1">
                    <a:lumMod val="95000"/>
                  </a:schemeClr>
                </a:solidFill>
              </a:rPr>
              <a:t>Bildquelle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:  http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://www.srf.ch/wissen/technik/raumsonde-rosetta-ist-am-ziel</a:t>
            </a:r>
            <a:endParaRPr lang="de-DE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8154" y="188640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 des 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Vortrags				         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6756" y="6611749"/>
            <a:ext cx="9019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 smtClean="0">
                <a:solidFill>
                  <a:schemeClr val="bg1">
                    <a:lumMod val="95000"/>
                  </a:schemeClr>
                </a:solidFill>
              </a:rPr>
              <a:t>Bildquelle:   http</a:t>
            </a:r>
            <a:r>
              <a:rPr lang="de-DE" sz="800" dirty="0">
                <a:solidFill>
                  <a:schemeClr val="bg1">
                    <a:lumMod val="95000"/>
                  </a:schemeClr>
                </a:solidFill>
              </a:rPr>
              <a:t>://www.dlr.de/dlr-rosetta/en/Portaldata/7/Resources/portal_news/120204_rosetta_startbereit/rosetta_komet.jpg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94278" y="1412776"/>
            <a:ext cx="62646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Raumsonden allgemein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Steckbrief von Raumsonde „Rosetta“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Transport ins All und Flugbahn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Mission der Rosetta</a:t>
            </a:r>
          </a:p>
          <a:p>
            <a:pPr lvl="1"/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</a:rPr>
              <a:t>4.1  Ablauf</a:t>
            </a:r>
          </a:p>
          <a:p>
            <a:pPr lvl="1"/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</a:rPr>
              <a:t>4.2  Wissenschaftliche Ziele</a:t>
            </a:r>
          </a:p>
          <a:p>
            <a:pPr lvl="1"/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</a:rPr>
              <a:t>4.3  Status quo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Besondere Herausforderungen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Fazit</a:t>
            </a:r>
          </a:p>
          <a:p>
            <a:endParaRPr lang="de-DE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Quellenangaben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8154" y="48886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</a:t>
            </a:r>
            <a:endParaRPr lang="de-DE" sz="4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6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8154" y="47667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Raumsonden allgemein</a:t>
            </a:r>
          </a:p>
        </p:txBody>
      </p:sp>
      <p:sp>
        <p:nvSpPr>
          <p:cNvPr id="5" name="Rechteck 4"/>
          <p:cNvSpPr/>
          <p:nvPr/>
        </p:nvSpPr>
        <p:spPr>
          <a:xfrm>
            <a:off x="16756" y="6611749"/>
            <a:ext cx="9019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 smtClean="0">
                <a:solidFill>
                  <a:schemeClr val="bg1">
                    <a:lumMod val="95000"/>
                  </a:schemeClr>
                </a:solidFill>
              </a:rPr>
              <a:t>Bildquelle:   http</a:t>
            </a:r>
            <a:r>
              <a:rPr lang="de-DE" sz="800" dirty="0">
                <a:solidFill>
                  <a:schemeClr val="bg1">
                    <a:lumMod val="95000"/>
                  </a:schemeClr>
                </a:solidFill>
              </a:rPr>
              <a:t>://www.dlr.de/dlr-rosetta/en/Portaldata/7/Resources/portal_news/120204_rosetta_startbereit/rosetta_komet.jpg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348182" y="1994282"/>
            <a:ext cx="2709110" cy="3467113"/>
            <a:chOff x="395536" y="2835976"/>
            <a:chExt cx="2709110" cy="3467113"/>
          </a:xfrm>
        </p:grpSpPr>
        <p:sp>
          <p:nvSpPr>
            <p:cNvPr id="7" name="Rechteck 6"/>
            <p:cNvSpPr/>
            <p:nvPr/>
          </p:nvSpPr>
          <p:spPr>
            <a:xfrm>
              <a:off x="395536" y="5632593"/>
              <a:ext cx="151216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600" dirty="0" err="1" smtClean="0">
                  <a:solidFill>
                    <a:schemeClr val="bg1">
                      <a:lumMod val="95000"/>
                    </a:schemeClr>
                  </a:solidFill>
                </a:rPr>
                <a:t>Bildquelle</a:t>
              </a:r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:   </a:t>
              </a:r>
            </a:p>
            <a:p>
              <a:pPr lvl="0"/>
              <a:endParaRPr lang="en-US" sz="600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pPr lvl="0"/>
              <a:r>
                <a:rPr lang="de-DE" sz="600" dirty="0">
                  <a:solidFill>
                    <a:schemeClr val="bg1">
                      <a:lumMod val="95000"/>
                    </a:schemeClr>
                  </a:solidFill>
                </a:rPr>
                <a:t>http://images.zeit.de/wissen/2010-12/voyager-raumsonde/voyager-raumsonde-540x304.jpg</a:t>
              </a: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90C1D"/>
                </a:clrFrom>
                <a:clrTo>
                  <a:srgbClr val="090C1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25342">
              <a:off x="395161" y="3593605"/>
              <a:ext cx="3467113" cy="1951856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1043608" y="3861048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bg1">
                      <a:lumMod val="95000"/>
                    </a:schemeClr>
                  </a:solidFill>
                </a:rPr>
                <a:t>Voyager</a:t>
              </a:r>
              <a:endParaRPr lang="de-DE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395536" y="112474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C000"/>
                </a:solidFill>
              </a:rPr>
              <a:t>(Welt-)Raumsonde</a:t>
            </a:r>
            <a:r>
              <a:rPr lang="de-DE" sz="2800" dirty="0">
                <a:solidFill>
                  <a:srgbClr val="FFC000"/>
                </a:solidFill>
              </a:rPr>
              <a:t> </a:t>
            </a:r>
            <a:r>
              <a:rPr lang="de-DE" sz="28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de-DE" sz="2800" dirty="0" smtClean="0">
                <a:solidFill>
                  <a:srgbClr val="FFC000"/>
                </a:solidFill>
                <a:sym typeface="Symbol"/>
              </a:rPr>
              <a:t>	</a:t>
            </a:r>
            <a:r>
              <a:rPr lang="de-DE" sz="2800" dirty="0" smtClean="0">
                <a:solidFill>
                  <a:srgbClr val="FFC000"/>
                </a:solidFill>
              </a:rPr>
              <a:t> unbemannter</a:t>
            </a:r>
            <a:r>
              <a:rPr lang="de-DE" sz="2800" dirty="0">
                <a:solidFill>
                  <a:srgbClr val="FFC000"/>
                </a:solidFill>
              </a:rPr>
              <a:t> </a:t>
            </a:r>
            <a:r>
              <a:rPr lang="de-DE" sz="2800" dirty="0" smtClean="0">
                <a:solidFill>
                  <a:srgbClr val="FFC000"/>
                </a:solidFill>
              </a:rPr>
              <a:t>Flugkörper</a:t>
            </a:r>
          </a:p>
          <a:p>
            <a:r>
              <a:rPr lang="de-DE" sz="2800" dirty="0" smtClean="0">
                <a:solidFill>
                  <a:srgbClr val="FFC000"/>
                </a:solidFill>
                <a:sym typeface="Symbol"/>
              </a:rPr>
              <a:t>	 </a:t>
            </a:r>
            <a:r>
              <a:rPr lang="de-DE" sz="2800" dirty="0" smtClean="0">
                <a:solidFill>
                  <a:srgbClr val="FFC000"/>
                </a:solidFill>
              </a:rPr>
              <a:t>zu Erkundungszwecken ins Weltall geschickt 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292398" y="4055764"/>
            <a:ext cx="2726432" cy="2315933"/>
            <a:chOff x="2843808" y="3861048"/>
            <a:chExt cx="2726432" cy="2315933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843808" y="3861048"/>
              <a:ext cx="2726432" cy="2133600"/>
              <a:chOff x="2843808" y="3861048"/>
              <a:chExt cx="2726432" cy="2133600"/>
            </a:xfrm>
          </p:grpSpPr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840" y="3861048"/>
                <a:ext cx="2438400" cy="2133600"/>
              </a:xfrm>
              <a:prstGeom prst="rect">
                <a:avLst/>
              </a:prstGeom>
            </p:spPr>
          </p:pic>
          <p:sp>
            <p:nvSpPr>
              <p:cNvPr id="11" name="Textfeld 10"/>
              <p:cNvSpPr txBox="1"/>
              <p:nvPr/>
            </p:nvSpPr>
            <p:spPr>
              <a:xfrm>
                <a:off x="2843808" y="5232483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 smtClean="0">
                    <a:solidFill>
                      <a:schemeClr val="bg1">
                        <a:lumMod val="95000"/>
                      </a:schemeClr>
                    </a:solidFill>
                  </a:rPr>
                  <a:t>Mariner</a:t>
                </a:r>
                <a:endParaRPr lang="de-DE" sz="20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4351040" y="5622983"/>
              <a:ext cx="98936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sz="600" dirty="0" err="1" smtClean="0">
                  <a:solidFill>
                    <a:schemeClr val="bg1">
                      <a:lumMod val="95000"/>
                    </a:schemeClr>
                  </a:solidFill>
                </a:rPr>
                <a:t>Bildquelle</a:t>
              </a:r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:   </a:t>
              </a:r>
            </a:p>
            <a:p>
              <a:pPr lvl="0" algn="r"/>
              <a:endParaRPr lang="en-US" sz="600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pPr lvl="0" algn="r"/>
              <a:r>
                <a:rPr lang="en-US" sz="600" dirty="0">
                  <a:solidFill>
                    <a:schemeClr val="bg1">
                      <a:lumMod val="95000"/>
                    </a:schemeClr>
                  </a:solidFill>
                </a:rPr>
                <a:t>http://www.meta-evolutions.de/images/science/mariner-10.jpeg</a:t>
              </a:r>
              <a:endParaRPr lang="de-DE" sz="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012159" y="3861048"/>
            <a:ext cx="3388483" cy="1645365"/>
            <a:chOff x="5748295" y="3367408"/>
            <a:chExt cx="3388483" cy="1645365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90909"/>
                </a:clrFrom>
                <a:clrTo>
                  <a:srgbClr val="09090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17909">
              <a:off x="5748295" y="3636652"/>
              <a:ext cx="3388483" cy="1376121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7385733" y="3367408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dirty="0" smtClean="0">
                  <a:solidFill>
                    <a:schemeClr val="bg1">
                      <a:lumMod val="95000"/>
                    </a:schemeClr>
                  </a:solidFill>
                </a:rPr>
                <a:t>Rosetta</a:t>
              </a:r>
              <a:endParaRPr lang="de-DE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692512" y="3767518"/>
              <a:ext cx="9893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sz="600" dirty="0" err="1" smtClean="0">
                  <a:solidFill>
                    <a:schemeClr val="bg1">
                      <a:lumMod val="95000"/>
                    </a:schemeClr>
                  </a:solidFill>
                </a:rPr>
                <a:t>Bildquelle</a:t>
              </a:r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:   </a:t>
              </a:r>
            </a:p>
            <a:p>
              <a:pPr lvl="0" algn="r"/>
              <a:endParaRPr lang="en-US" sz="600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pPr lvl="0" algn="r"/>
              <a:r>
                <a:rPr lang="en-US" sz="600" dirty="0">
                  <a:solidFill>
                    <a:schemeClr val="bg1">
                      <a:lumMod val="95000"/>
                    </a:schemeClr>
                  </a:solidFill>
                </a:rPr>
                <a:t>http</a:t>
              </a:r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://de.wikipedia.org/wiki/Rosetta_(Sonde)</a:t>
              </a:r>
              <a:endParaRPr lang="de-DE" sz="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809870" y="2782375"/>
            <a:ext cx="2889696" cy="2191079"/>
            <a:chOff x="3809870" y="2782375"/>
            <a:chExt cx="2889696" cy="2191079"/>
          </a:xfrm>
        </p:grpSpPr>
        <p:sp>
          <p:nvSpPr>
            <p:cNvPr id="21" name="Textfeld 20"/>
            <p:cNvSpPr txBox="1"/>
            <p:nvPr/>
          </p:nvSpPr>
          <p:spPr>
            <a:xfrm>
              <a:off x="4644008" y="2782375"/>
              <a:ext cx="2011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dirty="0" smtClean="0">
                  <a:solidFill>
                    <a:schemeClr val="bg1">
                      <a:lumMod val="95000"/>
                    </a:schemeClr>
                  </a:solidFill>
                </a:rPr>
                <a:t>Hubble-Teleskop</a:t>
              </a:r>
              <a:endParaRPr lang="de-DE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5649927" y="3173841"/>
              <a:ext cx="98936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sz="600" dirty="0" err="1" smtClean="0">
                  <a:solidFill>
                    <a:schemeClr val="bg1">
                      <a:lumMod val="95000"/>
                    </a:schemeClr>
                  </a:solidFill>
                </a:rPr>
                <a:t>Bildquelle</a:t>
              </a:r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:   </a:t>
              </a:r>
            </a:p>
            <a:p>
              <a:pPr lvl="0" algn="r"/>
              <a:endParaRPr lang="en-US" sz="600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pPr lvl="0" algn="r"/>
              <a:r>
                <a:rPr lang="en-US" sz="600" dirty="0">
                  <a:solidFill>
                    <a:schemeClr val="bg1">
                      <a:lumMod val="95000"/>
                    </a:schemeClr>
                  </a:solidFill>
                </a:rPr>
                <a:t>http</a:t>
              </a:r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://de.wikipedia.org/wiki/Hubble_Weltraumteleskop</a:t>
              </a:r>
              <a:endParaRPr lang="de-DE" sz="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2"/>
                </a:clrFrom>
                <a:clrTo>
                  <a:srgbClr val="0000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1548">
              <a:off x="3809870" y="2804038"/>
              <a:ext cx="2889696" cy="2169416"/>
            </a:xfrm>
            <a:prstGeom prst="rect">
              <a:avLst/>
            </a:prstGeom>
          </p:spPr>
        </p:pic>
      </p:grpSp>
      <p:sp>
        <p:nvSpPr>
          <p:cNvPr id="26" name="Textfeld 25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Raumsonden allgemein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25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8000" contras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8154" y="48886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Steckbrief von </a:t>
            </a:r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Rosetta</a:t>
            </a:r>
            <a:endParaRPr lang="de-DE" sz="4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9574" y="6597932"/>
            <a:ext cx="70488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 err="1" smtClean="0">
                <a:solidFill>
                  <a:schemeClr val="bg1">
                    <a:lumMod val="95000"/>
                  </a:schemeClr>
                </a:solidFill>
              </a:rPr>
              <a:t>Bildquelle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:  http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://www.srf.ch/wissen/technik/raumsonde-rosetta-ist-am-ziel</a:t>
            </a:r>
            <a:endParaRPr lang="de-DE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528" y="1477228"/>
            <a:ext cx="8691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 smtClean="0">
                <a:solidFill>
                  <a:srgbClr val="FFC000"/>
                </a:solidFill>
              </a:rPr>
              <a:t>Name: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ägyptische Hafenstadt Rosette – Entzifferung von Hieroglyphen</a:t>
            </a: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>
                <a:solidFill>
                  <a:srgbClr val="FFC000"/>
                </a:solidFill>
              </a:rPr>
              <a:t>Entwicklung: </a:t>
            </a:r>
            <a:r>
              <a:rPr lang="de-DE" sz="2200" dirty="0">
                <a:solidFill>
                  <a:schemeClr val="bg1">
                    <a:lumMod val="95000"/>
                  </a:schemeClr>
                </a:solidFill>
              </a:rPr>
              <a:t>seit 1992, EADS, </a:t>
            </a:r>
            <a:r>
              <a:rPr lang="de-DE" sz="2200" dirty="0" err="1">
                <a:solidFill>
                  <a:schemeClr val="bg1">
                    <a:lumMod val="95000"/>
                  </a:schemeClr>
                </a:solidFill>
              </a:rPr>
              <a:t>Astrium</a:t>
            </a:r>
            <a:r>
              <a:rPr lang="de-DE" sz="2200" dirty="0">
                <a:solidFill>
                  <a:schemeClr val="bg1">
                    <a:lumMod val="95000"/>
                  </a:schemeClr>
                </a:solidFill>
              </a:rPr>
              <a:t> in Friedrichshafen</a:t>
            </a: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>
                <a:solidFill>
                  <a:srgbClr val="FFC000"/>
                </a:solidFill>
              </a:rPr>
              <a:t>Kosten: </a:t>
            </a:r>
            <a:r>
              <a:rPr lang="de-DE" sz="2200" dirty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de-DE" sz="2200" dirty="0" err="1">
                <a:solidFill>
                  <a:schemeClr val="bg1">
                    <a:lumMod val="95000"/>
                  </a:schemeClr>
                </a:solidFill>
              </a:rPr>
              <a:t>Mrd</a:t>
            </a:r>
            <a:r>
              <a:rPr lang="de-DE" sz="2200" dirty="0">
                <a:solidFill>
                  <a:schemeClr val="bg1">
                    <a:lumMod val="95000"/>
                  </a:schemeClr>
                </a:solidFill>
              </a:rPr>
              <a:t>  €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>
                <a:solidFill>
                  <a:schemeClr val="bg1">
                    <a:lumMod val="95000"/>
                  </a:schemeClr>
                </a:solidFill>
              </a:rPr>
              <a:t>für die Raumsonde + 290 </a:t>
            </a:r>
            <a:r>
              <a:rPr lang="de-DE" sz="2200" dirty="0" err="1">
                <a:solidFill>
                  <a:schemeClr val="bg1">
                    <a:lumMod val="95000"/>
                  </a:schemeClr>
                </a:solidFill>
              </a:rPr>
              <a:t>Mio</a:t>
            </a:r>
            <a:r>
              <a:rPr lang="de-DE" sz="2200" dirty="0">
                <a:solidFill>
                  <a:schemeClr val="bg1">
                    <a:lumMod val="95000"/>
                  </a:schemeClr>
                </a:solidFill>
              </a:rPr>
              <a:t> €  für den </a:t>
            </a:r>
            <a:r>
              <a:rPr lang="de-DE" sz="2200" dirty="0" err="1">
                <a:solidFill>
                  <a:schemeClr val="bg1">
                    <a:lumMod val="95000"/>
                  </a:schemeClr>
                </a:solidFill>
              </a:rPr>
              <a:t>Lander</a:t>
            </a:r>
            <a:r>
              <a:rPr lang="de-DE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95000"/>
                  </a:schemeClr>
                </a:solidFill>
              </a:rPr>
              <a:t>Philae</a:t>
            </a:r>
            <a:endParaRPr lang="de-DE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 smtClean="0">
                <a:solidFill>
                  <a:srgbClr val="FFC000"/>
                </a:solidFill>
              </a:rPr>
              <a:t>Startzeit: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2. März 2004, 8.17 MEZ</a:t>
            </a: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 smtClean="0">
                <a:solidFill>
                  <a:srgbClr val="FFC000"/>
                </a:solidFill>
              </a:rPr>
              <a:t>Startort: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Kourou, Französisch-Guyana</a:t>
            </a: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 smtClean="0">
                <a:solidFill>
                  <a:srgbClr val="FFC000"/>
                </a:solidFill>
              </a:rPr>
              <a:t>Trägerrakete: 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Ariane 5G+</a:t>
            </a:r>
            <a:endParaRPr lang="de-DE" sz="2200" dirty="0" smtClean="0">
              <a:solidFill>
                <a:srgbClr val="FFC000"/>
              </a:solidFill>
            </a:endParaRP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 smtClean="0">
                <a:solidFill>
                  <a:srgbClr val="FFC000"/>
                </a:solidFill>
              </a:rPr>
              <a:t>Startmasse: 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3000 kg</a:t>
            </a: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 smtClean="0">
                <a:solidFill>
                  <a:srgbClr val="FFC000"/>
                </a:solidFill>
              </a:rPr>
              <a:t>Treibstoff: 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1670 kg</a:t>
            </a: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 smtClean="0">
                <a:solidFill>
                  <a:srgbClr val="FFC000"/>
                </a:solidFill>
              </a:rPr>
              <a:t>Wissenschaftliche Nutzlast: 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165 kg</a:t>
            </a: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 err="1" smtClean="0">
                <a:solidFill>
                  <a:srgbClr val="FFC000"/>
                </a:solidFill>
              </a:rPr>
              <a:t>Lander</a:t>
            </a:r>
            <a:r>
              <a:rPr lang="de-DE" sz="2200" dirty="0" smtClean="0">
                <a:solidFill>
                  <a:srgbClr val="FFC000"/>
                </a:solidFill>
              </a:rPr>
              <a:t> </a:t>
            </a:r>
            <a:r>
              <a:rPr lang="de-DE" sz="2200" dirty="0" err="1" smtClean="0">
                <a:solidFill>
                  <a:srgbClr val="FFC000"/>
                </a:solidFill>
              </a:rPr>
              <a:t>Philae</a:t>
            </a:r>
            <a:r>
              <a:rPr lang="de-DE" sz="2200" dirty="0" smtClean="0">
                <a:solidFill>
                  <a:srgbClr val="FFC000"/>
                </a:solidFill>
              </a:rPr>
              <a:t>: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100 kg</a:t>
            </a: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 smtClean="0">
                <a:solidFill>
                  <a:srgbClr val="FFC000"/>
                </a:solidFill>
              </a:rPr>
              <a:t>Missionsdauer: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 12 Jahre </a:t>
            </a:r>
            <a:endParaRPr lang="de-DE" sz="2200" dirty="0" smtClean="0">
              <a:solidFill>
                <a:srgbClr val="FFC000"/>
              </a:solidFill>
            </a:endParaRP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 smtClean="0">
                <a:solidFill>
                  <a:srgbClr val="FFC000"/>
                </a:solidFill>
              </a:rPr>
              <a:t>Ziel: 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Komet 67P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de-DE" sz="2200" dirty="0" err="1" smtClean="0">
                <a:solidFill>
                  <a:schemeClr val="bg1">
                    <a:lumMod val="95000"/>
                  </a:schemeClr>
                </a:solidFill>
              </a:rPr>
              <a:t>Tschurjumow-Gerasimenko</a:t>
            </a:r>
            <a:endParaRPr lang="de-DE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66700" indent="-2667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2200" dirty="0" smtClean="0">
                <a:solidFill>
                  <a:srgbClr val="FFC000"/>
                </a:solidFill>
              </a:rPr>
              <a:t>Kontrollzentrum:  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European Space </a:t>
            </a:r>
            <a:r>
              <a:rPr lang="de-DE" sz="2200" dirty="0" err="1" smtClean="0">
                <a:solidFill>
                  <a:schemeClr val="bg1">
                    <a:lumMod val="95000"/>
                  </a:schemeClr>
                </a:solidFill>
              </a:rPr>
              <a:t>Operations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 Center (ESOC), Darmstadt</a:t>
            </a:r>
          </a:p>
          <a:p>
            <a:pPr lvl="4">
              <a:tabLst>
                <a:tab pos="266700" algn="l"/>
              </a:tabLst>
            </a:pP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smtClean="0">
                <a:solidFill>
                  <a:srgbClr val="FFC000"/>
                </a:solidFill>
              </a:rPr>
              <a:t>          außerdem zuständig für </a:t>
            </a:r>
            <a:r>
              <a:rPr lang="de-DE" dirty="0" err="1" smtClean="0">
                <a:solidFill>
                  <a:srgbClr val="FFC000"/>
                </a:solidFill>
              </a:rPr>
              <a:t>Lander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Philae</a:t>
            </a:r>
            <a:r>
              <a:rPr lang="de-DE" dirty="0" smtClean="0">
                <a:solidFill>
                  <a:srgbClr val="FFC000"/>
                </a:solidFill>
              </a:rPr>
              <a:t>: 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DLR</a:t>
            </a:r>
            <a:endParaRPr lang="de-DE" dirty="0" smtClean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Steckbrief von Rosetta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7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8000" contras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29574" y="6597932"/>
            <a:ext cx="7048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chemeClr val="bg1">
                    <a:lumMod val="95000"/>
                  </a:schemeClr>
                </a:solidFill>
              </a:rPr>
              <a:t>Bildquelle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:  http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://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www.srf.ch/wissen/technik/raumsonde-rosetta-ist-am-ziel,   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http://lexiko.astronomie.info/komet/rosetta</a:t>
            </a:r>
            <a:endParaRPr lang="de-DE" sz="800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de-DE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528" y="980728"/>
            <a:ext cx="845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de-DE" sz="2200" dirty="0" smtClean="0">
                <a:solidFill>
                  <a:srgbClr val="FFC000"/>
                </a:solidFill>
              </a:rPr>
              <a:t>Energieversorgung: 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Solarpanelen (2x 14m), insgesamt 64 m² 				                      Leistung 385 … 850 Watt (je nach Sonnenabstand)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83" y="2060848"/>
            <a:ext cx="7680853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4" name="Gruppieren 43"/>
          <p:cNvGrpSpPr/>
          <p:nvPr/>
        </p:nvGrpSpPr>
        <p:grpSpPr>
          <a:xfrm>
            <a:off x="4091569" y="2752422"/>
            <a:ext cx="1957566" cy="3458793"/>
            <a:chOff x="4779303" y="2792135"/>
            <a:chExt cx="1957566" cy="3458793"/>
          </a:xfrm>
        </p:grpSpPr>
        <p:sp>
          <p:nvSpPr>
            <p:cNvPr id="33" name="Textfeld 32"/>
            <p:cNvSpPr txBox="1"/>
            <p:nvPr/>
          </p:nvSpPr>
          <p:spPr>
            <a:xfrm>
              <a:off x="5214235" y="2792135"/>
              <a:ext cx="1186014" cy="470718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rgbClr val="FFC000"/>
                  </a:solidFill>
                </a:rPr>
                <a:t>2,80m</a:t>
              </a:r>
              <a:endParaRPr lang="de-DE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>
              <a:off x="4779303" y="3027494"/>
              <a:ext cx="1353704" cy="33886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/>
            <p:cNvSpPr txBox="1"/>
            <p:nvPr/>
          </p:nvSpPr>
          <p:spPr>
            <a:xfrm>
              <a:off x="5550855" y="4006022"/>
              <a:ext cx="1186014" cy="470718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rgbClr val="FFC000"/>
                  </a:solidFill>
                </a:rPr>
                <a:t>2,00m</a:t>
              </a:r>
              <a:endParaRPr lang="de-DE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4863148" y="5018794"/>
              <a:ext cx="1186014" cy="470718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rgbClr val="FFC000"/>
                  </a:solidFill>
                </a:rPr>
                <a:t>2,10m</a:t>
              </a:r>
              <a:endParaRPr lang="de-DE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21" name="Gerade Verbindung mit Pfeil 20"/>
            <p:cNvCxnSpPr/>
            <p:nvPr/>
          </p:nvCxnSpPr>
          <p:spPr>
            <a:xfrm>
              <a:off x="4916529" y="4344493"/>
              <a:ext cx="0" cy="1906435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H="1">
              <a:off x="5255390" y="3732804"/>
              <a:ext cx="1018902" cy="557567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/>
          <p:cNvGrpSpPr/>
          <p:nvPr/>
        </p:nvGrpSpPr>
        <p:grpSpPr>
          <a:xfrm>
            <a:off x="355874" y="5073848"/>
            <a:ext cx="3096344" cy="978574"/>
            <a:chOff x="1043608" y="5113561"/>
            <a:chExt cx="3096344" cy="978574"/>
          </a:xfrm>
        </p:grpSpPr>
        <p:sp>
          <p:nvSpPr>
            <p:cNvPr id="37" name="Textfeld 36"/>
            <p:cNvSpPr txBox="1"/>
            <p:nvPr/>
          </p:nvSpPr>
          <p:spPr>
            <a:xfrm>
              <a:off x="1043608" y="5661248"/>
              <a:ext cx="2031017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de-DE" sz="2200" dirty="0" err="1" smtClean="0">
                  <a:solidFill>
                    <a:srgbClr val="FFC000"/>
                  </a:solidFill>
                </a:rPr>
                <a:t>Lander</a:t>
              </a:r>
              <a:r>
                <a:rPr lang="de-DE" sz="2200" dirty="0" smtClean="0">
                  <a:solidFill>
                    <a:srgbClr val="FFC000"/>
                  </a:solidFill>
                </a:rPr>
                <a:t> </a:t>
              </a:r>
              <a:r>
                <a:rPr lang="de-DE" sz="2200" dirty="0" err="1" smtClean="0">
                  <a:solidFill>
                    <a:srgbClr val="FFC000"/>
                  </a:solidFill>
                </a:rPr>
                <a:t>Philae</a:t>
              </a:r>
              <a:endParaRPr lang="de-DE" sz="2200" dirty="0">
                <a:solidFill>
                  <a:srgbClr val="FFC000"/>
                </a:solidFill>
              </a:endParaRPr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 flipV="1">
              <a:off x="2771800" y="5113561"/>
              <a:ext cx="1368152" cy="747742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>
          <a:xfrm>
            <a:off x="355874" y="3884024"/>
            <a:ext cx="3483018" cy="945423"/>
            <a:chOff x="1043608" y="3923737"/>
            <a:chExt cx="3483018" cy="945423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1043608" y="3923737"/>
              <a:ext cx="1944216" cy="945423"/>
              <a:chOff x="1043608" y="3923737"/>
              <a:chExt cx="1944216" cy="945423"/>
            </a:xfrm>
          </p:grpSpPr>
          <p:sp>
            <p:nvSpPr>
              <p:cNvPr id="46" name="Textfeld 45"/>
              <p:cNvSpPr txBox="1"/>
              <p:nvPr/>
            </p:nvSpPr>
            <p:spPr>
              <a:xfrm>
                <a:off x="1043608" y="3923737"/>
                <a:ext cx="1934351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>
                    <a:solidFill>
                      <a:schemeClr val="bg1">
                        <a:lumMod val="95000"/>
                      </a:schemeClr>
                    </a:solidFill>
                  </a:rPr>
                  <a:t>Kamera-System I</a:t>
                </a: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1053473" y="4499828"/>
                <a:ext cx="1934351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>
                    <a:solidFill>
                      <a:schemeClr val="bg1">
                        <a:lumMod val="95000"/>
                      </a:schemeClr>
                    </a:solidFill>
                  </a:rPr>
                  <a:t>Kamera-System II</a:t>
                </a:r>
              </a:p>
            </p:txBody>
          </p:sp>
        </p:grpSp>
        <p:cxnSp>
          <p:nvCxnSpPr>
            <p:cNvPr id="50" name="Gerade Verbindung 49"/>
            <p:cNvCxnSpPr>
              <a:stCxn id="47" idx="3"/>
            </p:cNvCxnSpPr>
            <p:nvPr/>
          </p:nvCxnSpPr>
          <p:spPr>
            <a:xfrm flipV="1">
              <a:off x="2987824" y="4290371"/>
              <a:ext cx="1538802" cy="394123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flipV="1">
              <a:off x="2987824" y="4006023"/>
              <a:ext cx="1152128" cy="235358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/>
          <p:cNvGrpSpPr/>
          <p:nvPr/>
        </p:nvGrpSpPr>
        <p:grpSpPr>
          <a:xfrm>
            <a:off x="790866" y="3245271"/>
            <a:ext cx="2272701" cy="369332"/>
            <a:chOff x="1663553" y="3650011"/>
            <a:chExt cx="2272701" cy="369332"/>
          </a:xfrm>
        </p:grpSpPr>
        <p:sp>
          <p:nvSpPr>
            <p:cNvPr id="45" name="Textfeld 44"/>
            <p:cNvSpPr txBox="1"/>
            <p:nvPr/>
          </p:nvSpPr>
          <p:spPr>
            <a:xfrm>
              <a:off x="1663553" y="3650011"/>
              <a:ext cx="1934351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>
                      <a:lumMod val="95000"/>
                    </a:schemeClr>
                  </a:solidFill>
                </a:rPr>
                <a:t>UV-Spektrometer</a:t>
              </a:r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56" name="Gerade Verbindung 55"/>
            <p:cNvCxnSpPr>
              <a:stCxn id="45" idx="3"/>
            </p:cNvCxnSpPr>
            <p:nvPr/>
          </p:nvCxnSpPr>
          <p:spPr>
            <a:xfrm>
              <a:off x="3597904" y="3834677"/>
              <a:ext cx="338350" cy="29961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pieren 68"/>
          <p:cNvGrpSpPr/>
          <p:nvPr/>
        </p:nvGrpSpPr>
        <p:grpSpPr>
          <a:xfrm>
            <a:off x="4179367" y="4171488"/>
            <a:ext cx="3037983" cy="502405"/>
            <a:chOff x="4867101" y="4211201"/>
            <a:chExt cx="3037983" cy="502405"/>
          </a:xfrm>
        </p:grpSpPr>
        <p:sp>
          <p:nvSpPr>
            <p:cNvPr id="66" name="Textfeld 65"/>
            <p:cNvSpPr txBox="1"/>
            <p:nvPr/>
          </p:nvSpPr>
          <p:spPr>
            <a:xfrm>
              <a:off x="5970733" y="4344274"/>
              <a:ext cx="1934351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>
                      <a:lumMod val="95000"/>
                    </a:schemeClr>
                  </a:solidFill>
                </a:rPr>
                <a:t>IR-Spektrometer</a:t>
              </a:r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7" name="Gerade Verbindung 66"/>
            <p:cNvCxnSpPr>
              <a:endCxn id="66" idx="1"/>
            </p:cNvCxnSpPr>
            <p:nvPr/>
          </p:nvCxnSpPr>
          <p:spPr>
            <a:xfrm>
              <a:off x="4867101" y="4211201"/>
              <a:ext cx="1103632" cy="31773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uppieren 70"/>
          <p:cNvGrpSpPr/>
          <p:nvPr/>
        </p:nvGrpSpPr>
        <p:grpSpPr>
          <a:xfrm>
            <a:off x="5900490" y="2783606"/>
            <a:ext cx="3136006" cy="646331"/>
            <a:chOff x="4753913" y="4015658"/>
            <a:chExt cx="3136006" cy="646331"/>
          </a:xfrm>
        </p:grpSpPr>
        <p:sp>
          <p:nvSpPr>
            <p:cNvPr id="72" name="Textfeld 71"/>
            <p:cNvSpPr txBox="1"/>
            <p:nvPr/>
          </p:nvSpPr>
          <p:spPr>
            <a:xfrm>
              <a:off x="5362323" y="4015658"/>
              <a:ext cx="2527596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>
                      <a:lumMod val="95000"/>
                    </a:schemeClr>
                  </a:solidFill>
                </a:rPr>
                <a:t>Experiment zur Kometenkernstruktur</a:t>
              </a:r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73" name="Gerade Verbindung 72"/>
            <p:cNvCxnSpPr/>
            <p:nvPr/>
          </p:nvCxnSpPr>
          <p:spPr>
            <a:xfrm flipV="1">
              <a:off x="4753913" y="4344274"/>
              <a:ext cx="608410" cy="21442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pieren 76"/>
          <p:cNvGrpSpPr/>
          <p:nvPr/>
        </p:nvGrpSpPr>
        <p:grpSpPr>
          <a:xfrm>
            <a:off x="5220074" y="5552103"/>
            <a:ext cx="3672406" cy="430887"/>
            <a:chOff x="962935" y="5102529"/>
            <a:chExt cx="2722733" cy="430887"/>
          </a:xfrm>
        </p:grpSpPr>
        <p:sp>
          <p:nvSpPr>
            <p:cNvPr id="78" name="Textfeld 77"/>
            <p:cNvSpPr txBox="1"/>
            <p:nvPr/>
          </p:nvSpPr>
          <p:spPr>
            <a:xfrm>
              <a:off x="1390029" y="5102529"/>
              <a:ext cx="2295639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200" dirty="0" smtClean="0">
                  <a:solidFill>
                    <a:srgbClr val="FFC000"/>
                  </a:solidFill>
                </a:rPr>
                <a:t>Kommunikationsantenne</a:t>
              </a:r>
              <a:endParaRPr lang="de-DE" sz="2200" dirty="0">
                <a:solidFill>
                  <a:srgbClr val="FFC000"/>
                </a:solidFill>
              </a:endParaRPr>
            </a:p>
          </p:txBody>
        </p:sp>
        <p:cxnSp>
          <p:nvCxnSpPr>
            <p:cNvPr id="79" name="Gerade Verbindung mit Pfeil 78"/>
            <p:cNvCxnSpPr>
              <a:stCxn id="78" idx="1"/>
            </p:cNvCxnSpPr>
            <p:nvPr/>
          </p:nvCxnSpPr>
          <p:spPr>
            <a:xfrm flipH="1" flipV="1">
              <a:off x="962935" y="5102530"/>
              <a:ext cx="427094" cy="215443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Steckbrief von Rosetta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8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8154" y="48886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ins All und </a:t>
            </a:r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Flugbahn</a:t>
            </a:r>
            <a:endParaRPr lang="de-DE" sz="4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9734">
            <a:off x="3189162" y="-1285659"/>
            <a:ext cx="2830847" cy="915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feld 13"/>
          <p:cNvSpPr txBox="1"/>
          <p:nvPr/>
        </p:nvSpPr>
        <p:spPr>
          <a:xfrm>
            <a:off x="3635896" y="6519446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800" dirty="0" err="1" smtClean="0">
                <a:solidFill>
                  <a:schemeClr val="bg1"/>
                </a:solidFill>
              </a:rPr>
              <a:t>Bildquelle</a:t>
            </a:r>
            <a:r>
              <a:rPr lang="en-US" sz="800" dirty="0" smtClean="0">
                <a:solidFill>
                  <a:schemeClr val="bg1"/>
                </a:solidFill>
              </a:rPr>
              <a:t>: http://www.capcomespace.net/dossiers/espace_europeen/ariane/2002-2009/2004%20ariane5%20G+.jpg</a:t>
            </a:r>
            <a:endParaRPr lang="de-DE" sz="800" dirty="0" smtClean="0">
              <a:solidFill>
                <a:schemeClr val="bg1"/>
              </a:solidFill>
            </a:endParaRPr>
          </a:p>
          <a:p>
            <a:pPr algn="r"/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148064" y="5006345"/>
            <a:ext cx="3528392" cy="1323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</a:rPr>
              <a:t>Ariane 5G+</a:t>
            </a:r>
          </a:p>
          <a:p>
            <a:pPr algn="ctr"/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</a:rPr>
              <a:t>Rakete</a:t>
            </a:r>
            <a:endParaRPr lang="de-DE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Transport ins All und Flugbahn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6756" y="6525344"/>
            <a:ext cx="9019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 smtClean="0">
                <a:solidFill>
                  <a:schemeClr val="bg1"/>
                </a:solidFill>
              </a:rPr>
              <a:t>Bildquelle</a:t>
            </a:r>
            <a:r>
              <a:rPr lang="en-US" sz="800" dirty="0">
                <a:solidFill>
                  <a:schemeClr val="bg1"/>
                </a:solidFill>
              </a:rPr>
              <a:t>http://www.goettinger-tageblatt.de/var/storage/images/gt-et/nachrichten/wissen/wissen-vor-ort/esa-raumsonde-rosetta-wird-nach-ueber-zwei-jahren-geweckt/73799809-1-ger-DE/ESA-Raumsonde-Rosetta-wird-nach-ueber-zwei-Jahren-geweckt_ArtikelQuer.png</a:t>
            </a:r>
            <a:endParaRPr lang="de-DE" sz="800" dirty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6" y="980728"/>
            <a:ext cx="8282693" cy="531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feld 5"/>
          <p:cNvSpPr txBox="1"/>
          <p:nvPr/>
        </p:nvSpPr>
        <p:spPr>
          <a:xfrm>
            <a:off x="7020272" y="895781"/>
            <a:ext cx="2016224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Abbremsung auf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„nur“ 55000 km/h</a:t>
            </a:r>
          </a:p>
          <a:p>
            <a:pPr algn="ctr"/>
            <a:endParaRPr lang="de-DE" sz="100" dirty="0" smtClean="0">
              <a:solidFill>
                <a:schemeClr val="tx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fast 17 Stunden Brenndauer der Triebwerke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85220" y="3680541"/>
            <a:ext cx="204285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Swing </a:t>
            </a:r>
            <a:r>
              <a:rPr lang="de-DE" dirty="0" err="1" smtClean="0">
                <a:solidFill>
                  <a:schemeClr val="tx1"/>
                </a:solidFill>
              </a:rPr>
              <a:t>By</a:t>
            </a:r>
            <a:r>
              <a:rPr lang="de-DE" dirty="0" smtClean="0">
                <a:solidFill>
                  <a:schemeClr val="tx1"/>
                </a:solidFill>
              </a:rPr>
              <a:t> Manöver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Transport ins All und Flugbahn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6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10908" r="1628" b="4270"/>
          <a:stretch/>
        </p:blipFill>
        <p:spPr>
          <a:xfrm>
            <a:off x="971600" y="1196752"/>
            <a:ext cx="7117855" cy="536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feld 22"/>
          <p:cNvSpPr txBox="1"/>
          <p:nvPr/>
        </p:nvSpPr>
        <p:spPr>
          <a:xfrm>
            <a:off x="2724871" y="6630263"/>
            <a:ext cx="540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800" dirty="0" err="1" smtClean="0">
                <a:solidFill>
                  <a:schemeClr val="bg1"/>
                </a:solidFill>
              </a:rPr>
              <a:t>Bildquelle</a:t>
            </a:r>
            <a:r>
              <a:rPr lang="en-US" sz="800" dirty="0" smtClean="0">
                <a:solidFill>
                  <a:schemeClr val="bg1"/>
                </a:solidFill>
              </a:rPr>
              <a:t>: </a:t>
            </a:r>
            <a:r>
              <a:rPr lang="en-US" sz="800" dirty="0">
                <a:solidFill>
                  <a:schemeClr val="bg1"/>
                </a:solidFill>
              </a:rPr>
              <a:t>http://files.newsnetz.ch/upload//4/0/40771.jpg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8154" y="188640"/>
            <a:ext cx="87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99063" algn="l"/>
              </a:tabLst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Mission Rosetta 	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Raumssonde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Rosetta, Vortrag von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E.Oettinger</a:t>
            </a:r>
            <a:endParaRPr lang="de-DE" sz="1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8154" y="48886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der </a:t>
            </a:r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Rosetta</a:t>
            </a:r>
            <a:endParaRPr lang="de-DE" sz="4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Bildschirmpräsentation (4:3)</PresentationFormat>
  <Paragraphs>204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 7</dc:creator>
  <cp:lastModifiedBy>Windows 7</cp:lastModifiedBy>
  <cp:revision>43</cp:revision>
  <dcterms:created xsi:type="dcterms:W3CDTF">2014-10-19T07:39:48Z</dcterms:created>
  <dcterms:modified xsi:type="dcterms:W3CDTF">2014-10-22T02:51:27Z</dcterms:modified>
</cp:coreProperties>
</file>